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90.xml" ContentType="application/vnd.openxmlformats-officedocument.presentationml.slide+xml"/>
  <Override PartName="/ppt/slides/slide58.xml" ContentType="application/vnd.openxmlformats-officedocument.presentationml.slide+xml"/>
  <Override PartName="/ppt/slides/slide57.xml" ContentType="application/vnd.openxmlformats-officedocument.presentationml.slide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45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81.xml" ContentType="application/vnd.openxmlformats-officedocument.presentationml.slide+xml"/>
  <Override PartName="/ppt/slides/slide80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7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97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94.xml" ContentType="application/vnd.openxmlformats-officedocument.presentationml.slide+xml"/>
  <Override PartName="/ppt/slides/slide93.xml" ContentType="application/vnd.openxmlformats-officedocument.presentationml.slide+xml"/>
  <Override PartName="/ppt/slides/slide92.xml" ContentType="application/vnd.openxmlformats-officedocument.presentationml.slide+xml"/>
  <Override PartName="/ppt/slides/slide91.xml" ContentType="application/vnd.openxmlformats-officedocument.presentationml.slide+xml"/>
  <Override PartName="/ppt/slides/slide14.xml" ContentType="application/vnd.openxmlformats-officedocument.presentationml.slide+xml"/>
  <Override PartName="/ppt/slides/slide16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15.xml" ContentType="application/vnd.openxmlformats-officedocument.presentationml.slide+xml"/>
  <Override PartName="/ppt/slides/slide28.xml" ContentType="application/vnd.openxmlformats-officedocument.presentationml.slide+xml"/>
  <Override PartName="/ppt/slides/slide2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3"/>
  </p:notesMasterIdLst>
  <p:sldIdLst>
    <p:sldId id="256" r:id="rId2"/>
    <p:sldId id="390" r:id="rId3"/>
    <p:sldId id="364" r:id="rId4"/>
    <p:sldId id="365" r:id="rId5"/>
    <p:sldId id="366" r:id="rId6"/>
    <p:sldId id="367" r:id="rId7"/>
    <p:sldId id="368" r:id="rId8"/>
    <p:sldId id="369" r:id="rId9"/>
    <p:sldId id="370" r:id="rId10"/>
    <p:sldId id="371" r:id="rId11"/>
    <p:sldId id="372" r:id="rId12"/>
    <p:sldId id="373" r:id="rId13"/>
    <p:sldId id="374" r:id="rId14"/>
    <p:sldId id="375" r:id="rId15"/>
    <p:sldId id="376" r:id="rId16"/>
    <p:sldId id="377" r:id="rId17"/>
    <p:sldId id="378" r:id="rId18"/>
    <p:sldId id="379" r:id="rId19"/>
    <p:sldId id="380" r:id="rId20"/>
    <p:sldId id="381" r:id="rId21"/>
    <p:sldId id="382" r:id="rId22"/>
    <p:sldId id="383" r:id="rId23"/>
    <p:sldId id="384" r:id="rId24"/>
    <p:sldId id="385" r:id="rId25"/>
    <p:sldId id="386" r:id="rId26"/>
    <p:sldId id="387" r:id="rId27"/>
    <p:sldId id="388" r:id="rId28"/>
    <p:sldId id="389" r:id="rId29"/>
    <p:sldId id="271" r:id="rId30"/>
    <p:sldId id="360" r:id="rId31"/>
    <p:sldId id="361" r:id="rId32"/>
    <p:sldId id="276" r:id="rId33"/>
    <p:sldId id="257" r:id="rId34"/>
    <p:sldId id="259" r:id="rId35"/>
    <p:sldId id="303" r:id="rId36"/>
    <p:sldId id="260" r:id="rId37"/>
    <p:sldId id="287" r:id="rId38"/>
    <p:sldId id="262" r:id="rId39"/>
    <p:sldId id="288" r:id="rId40"/>
    <p:sldId id="261" r:id="rId41"/>
    <p:sldId id="286" r:id="rId42"/>
    <p:sldId id="272" r:id="rId43"/>
    <p:sldId id="275" r:id="rId44"/>
    <p:sldId id="274" r:id="rId45"/>
    <p:sldId id="289" r:id="rId46"/>
    <p:sldId id="290" r:id="rId47"/>
    <p:sldId id="291" r:id="rId48"/>
    <p:sldId id="292" r:id="rId49"/>
    <p:sldId id="263" r:id="rId50"/>
    <p:sldId id="293" r:id="rId51"/>
    <p:sldId id="265" r:id="rId52"/>
    <p:sldId id="296" r:id="rId53"/>
    <p:sldId id="297" r:id="rId54"/>
    <p:sldId id="299" r:id="rId55"/>
    <p:sldId id="298" r:id="rId56"/>
    <p:sldId id="300" r:id="rId57"/>
    <p:sldId id="301" r:id="rId58"/>
    <p:sldId id="363" r:id="rId59"/>
    <p:sldId id="294" r:id="rId60"/>
    <p:sldId id="302" r:id="rId61"/>
    <p:sldId id="295" r:id="rId62"/>
    <p:sldId id="304" r:id="rId63"/>
    <p:sldId id="269" r:id="rId64"/>
    <p:sldId id="308" r:id="rId65"/>
    <p:sldId id="309" r:id="rId66"/>
    <p:sldId id="310" r:id="rId67"/>
    <p:sldId id="311" r:id="rId68"/>
    <p:sldId id="312" r:id="rId69"/>
    <p:sldId id="313" r:id="rId70"/>
    <p:sldId id="314" r:id="rId71"/>
    <p:sldId id="315" r:id="rId72"/>
    <p:sldId id="307" r:id="rId73"/>
    <p:sldId id="268" r:id="rId74"/>
    <p:sldId id="320" r:id="rId75"/>
    <p:sldId id="321" r:id="rId76"/>
    <p:sldId id="322" r:id="rId77"/>
    <p:sldId id="305" r:id="rId78"/>
    <p:sldId id="324" r:id="rId79"/>
    <p:sldId id="325" r:id="rId80"/>
    <p:sldId id="323" r:id="rId81"/>
    <p:sldId id="306" r:id="rId82"/>
    <p:sldId id="326" r:id="rId83"/>
    <p:sldId id="327" r:id="rId84"/>
    <p:sldId id="328" r:id="rId85"/>
    <p:sldId id="319" r:id="rId86"/>
    <p:sldId id="347" r:id="rId87"/>
    <p:sldId id="348" r:id="rId88"/>
    <p:sldId id="354" r:id="rId89"/>
    <p:sldId id="351" r:id="rId90"/>
    <p:sldId id="352" r:id="rId91"/>
    <p:sldId id="353" r:id="rId92"/>
    <p:sldId id="349" r:id="rId93"/>
    <p:sldId id="264" r:id="rId94"/>
    <p:sldId id="355" r:id="rId95"/>
    <p:sldId id="357" r:id="rId96"/>
    <p:sldId id="267" r:id="rId97"/>
    <p:sldId id="356" r:id="rId98"/>
    <p:sldId id="358" r:id="rId99"/>
    <p:sldId id="316" r:id="rId100"/>
    <p:sldId id="359" r:id="rId101"/>
    <p:sldId id="339" r:id="rId10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>
      <p:cViewPr>
        <p:scale>
          <a:sx n="90" d="100"/>
          <a:sy n="90" d="100"/>
        </p:scale>
        <p:origin x="-571" y="9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ableStyles" Target="tableStyle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notesMaster" Target="notesMasters/notesMaster1.xml"/><Relationship Id="rId108" Type="http://schemas.openxmlformats.org/officeDocument/2006/relationships/customXml" Target="../customXml/item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customXml" Target="../customXml/item2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customXml" Target="../customXml/item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jpe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230.png>
</file>

<file path=ppt/media/image24.jpeg>
</file>

<file path=ppt/media/image240.png>
</file>

<file path=ppt/media/image25.jpeg>
</file>

<file path=ppt/media/image250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30.png>
</file>

<file path=ppt/media/image34.png>
</file>

<file path=ppt/media/image340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png>
</file>

<file path=ppt/media/image54.gif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8.gif>
</file>

<file path=ppt/media/image9.gif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B63A6-2543-4ED5-8E8C-11DC0889ECA8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49DC8-1BB1-4A7E-8CB8-B8B5B5DC42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6511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906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413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9148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012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2589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7504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942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279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7962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655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1251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0B038-4782-438C-AC46-B3740CB3E4D6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DE557-F694-4388-BB0D-CB8B59B2A8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5717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hyperlink" Target="https://dominikschmidt.xyz/nesterov-momentu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50.png"/><Relationship Id="rId4" Type="http://schemas.openxmlformats.org/officeDocument/2006/relationships/hyperlink" Target="https://cs231n.github.io/neural-networks-3/#sg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hyperlink" Target="http://www.denizyuret.com/2015/03/alec-radfords-animations-for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wesomeopensource.com/project/3springs/viz_torch_optim" TargetMode="External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_e-LFe_igno" TargetMode="External"/><Relationship Id="rId2" Type="http://schemas.openxmlformats.org/officeDocument/2006/relationships/hyperlink" Target="https://www.youtube.com/watch?v=k8fTYJPd3_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ursera.org/lecture/deep-neural-network/the-problem-of-local-optima-RFANA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ursera.org/lecture/deep-neural-network/the-problem-of-local-optima-RFANA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athinsight.org/level_set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towardsdatascience.com/a-comprehensive-introduction-to-different-types-of-convolutions-in-deep-learning-669281e58215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gif"/><Relationship Id="rId2" Type="http://schemas.openxmlformats.org/officeDocument/2006/relationships/hyperlink" Target="https://medium.com/hitchhikers-guide-to-deep-learning/6-introduction-to-deep-learning-with-computer-vision-3x3-is-a-lie-1x1-convolutions-9edd2baf7fd5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an-overview-of-resnet-and-its-variants-5281e2f56035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an-overview-of-resnet-and-its-variants-5281e2f56035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hyperlink" Target="http://datahacker.rs/deep-learning-residual-networks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Relationship Id="rId9" Type="http://schemas.openxmlformats.org/officeDocument/2006/relationships/image" Target="../media/image6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hyperlink" Target="http://datahacker.rs/deep-learning-residual-networks/" TargetMode="External"/><Relationship Id="rId7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hyperlink" Target="http://datahacker.rs/deep-learning-residual-network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e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Computer Vision and Deep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Lecture </a:t>
            </a:r>
            <a:r>
              <a:rPr lang="en-GB" dirty="0" smtClean="0"/>
              <a:t>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069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Gradient descent with momentum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GB" dirty="0"/>
              <a:t>Intuition</a:t>
            </a:r>
          </a:p>
          <a:p>
            <a:pPr lvl="1"/>
            <a:r>
              <a:rPr lang="en-GB" dirty="0"/>
              <a:t>Ball rolling down the loss function with friction</a:t>
            </a:r>
          </a:p>
          <a:p>
            <a:pPr lvl="1"/>
            <a:r>
              <a:rPr lang="en-GB" dirty="0"/>
              <a:t>Gradient: the force the ball is feeling (F = ma)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2286000" y="3244334"/>
                <a:ext cx="49530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i="1">
                              <a:latin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i="1">
                          <a:latin typeface="Cambria Math"/>
                        </a:rPr>
                        <m:t>= </m:t>
                      </m:r>
                      <m:r>
                        <a:rPr lang="en-GB" i="1" smtClean="0">
                          <a:solidFill>
                            <a:srgbClr val="C00000"/>
                          </a:solidFill>
                          <a:latin typeface="Cambria Math"/>
                          <a:ea typeface="Cambria Math"/>
                        </a:rPr>
                        <m:t>𝛽</m:t>
                      </m:r>
                      <m:r>
                        <a:rPr lang="en-GB" i="1">
                          <a:latin typeface="Cambria Math"/>
                          <a:ea typeface="Cambria Math"/>
                        </a:rPr>
                        <m:t>⋅</m:t>
                      </m:r>
                      <m:sSub>
                        <m:sSubPr>
                          <m:ctrlPr>
                            <a:rPr lang="en-GB" i="1" smtClean="0">
                              <a:solidFill>
                                <a:srgbClr val="FFC000"/>
                              </a:solidFill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rgbClr val="FFC000"/>
                              </a:solidFill>
                              <a:latin typeface="Cambria Math"/>
                              <a:ea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i="1">
                              <a:solidFill>
                                <a:srgbClr val="FFC000"/>
                              </a:solidFill>
                              <a:latin typeface="Cambria Math"/>
                              <a:ea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i="1">
                          <a:latin typeface="Cambria Math"/>
                          <a:ea typeface="Cambria Math"/>
                        </a:rPr>
                        <m:t>+</m:t>
                      </m:r>
                      <m:d>
                        <m:dPr>
                          <m:ctrlPr>
                            <a:rPr lang="en-GB" i="1"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/>
                              <a:ea typeface="Cambria Math"/>
                            </a:rPr>
                            <m:t>1−</m:t>
                          </m:r>
                          <m:r>
                            <a:rPr lang="en-GB" i="1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</m:d>
                      <m:r>
                        <a:rPr lang="en-GB" i="1">
                          <a:latin typeface="Cambria Math"/>
                          <a:ea typeface="Cambria Math"/>
                        </a:rPr>
                        <m:t>⋅</m:t>
                      </m:r>
                      <m:r>
                        <a:rPr lang="en-GB" i="1" smtClean="0">
                          <a:solidFill>
                            <a:schemeClr val="accent1"/>
                          </a:solidFill>
                          <a:latin typeface="Cambria Math"/>
                          <a:ea typeface="Cambria Math"/>
                        </a:rPr>
                        <m:t>𝑑𝑊</m:t>
                      </m:r>
                    </m:oMath>
                  </m:oMathPara>
                </a14:m>
                <a:endParaRPr lang="en-GB" dirty="0">
                  <a:solidFill>
                    <a:schemeClr val="accent1"/>
                  </a:solidFill>
                  <a:ea typeface="Cambria Math"/>
                </a:endParaRP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0" y="3244334"/>
                <a:ext cx="4953000" cy="369332"/>
              </a:xfrm>
              <a:prstGeom prst="rect">
                <a:avLst/>
              </a:prstGeom>
              <a:blipFill rotWithShape="1">
                <a:blip r:embed="rId2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228600" y="4629574"/>
                <a:ext cx="29718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i="1">
                        <a:latin typeface="Cambria Math"/>
                        <a:ea typeface="Cambria Math"/>
                      </a:rPr>
                      <m:t>𝛽</m:t>
                    </m:r>
                  </m:oMath>
                </a14:m>
                <a:r>
                  <a:rPr lang="en-GB" dirty="0"/>
                  <a:t> – friction</a:t>
                </a:r>
              </a:p>
              <a:p>
                <a:r>
                  <a:rPr lang="en-GB" dirty="0"/>
                  <a:t>Hyper-parameter</a:t>
                </a: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4629574"/>
                <a:ext cx="2971800" cy="646331"/>
              </a:xfrm>
              <a:prstGeom prst="rect">
                <a:avLst/>
              </a:prstGeom>
              <a:blipFill rotWithShape="1">
                <a:blip r:embed="rId3"/>
                <a:stretch>
                  <a:fillRect l="-1848" t="-4717" b="-1415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/>
          <p:cNvCxnSpPr/>
          <p:nvPr/>
        </p:nvCxnSpPr>
        <p:spPr>
          <a:xfrm flipV="1">
            <a:off x="742950" y="3607570"/>
            <a:ext cx="314325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962400" y="4495800"/>
            <a:ext cx="908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velocity</a:t>
            </a:r>
          </a:p>
        </p:txBody>
      </p:sp>
      <p:cxnSp>
        <p:nvCxnSpPr>
          <p:cNvPr id="23" name="Straight Arrow Connector 22"/>
          <p:cNvCxnSpPr>
            <a:stCxn id="21" idx="0"/>
          </p:cNvCxnSpPr>
          <p:nvPr/>
        </p:nvCxnSpPr>
        <p:spPr>
          <a:xfrm flipV="1">
            <a:off x="4416691" y="3613666"/>
            <a:ext cx="0" cy="882134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858000" y="4495800"/>
            <a:ext cx="1331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acceleration</a:t>
            </a:r>
          </a:p>
        </p:txBody>
      </p:sp>
      <p:cxnSp>
        <p:nvCxnSpPr>
          <p:cNvPr id="26" name="Straight Arrow Connector 25"/>
          <p:cNvCxnSpPr>
            <a:stCxn id="25" idx="0"/>
          </p:cNvCxnSpPr>
          <p:nvPr/>
        </p:nvCxnSpPr>
        <p:spPr>
          <a:xfrm flipH="1" flipV="1">
            <a:off x="6172200" y="3607570"/>
            <a:ext cx="1351784" cy="8882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411480" y="5867400"/>
            <a:ext cx="3474720" cy="301752"/>
          </a:xfrm>
          <a:custGeom>
            <a:avLst/>
            <a:gdLst>
              <a:gd name="connsiteX0" fmla="*/ 0 w 3474720"/>
              <a:gd name="connsiteY0" fmla="*/ 73152 h 521672"/>
              <a:gd name="connsiteX1" fmla="*/ 1783080 w 3474720"/>
              <a:gd name="connsiteY1" fmla="*/ 521208 h 521672"/>
              <a:gd name="connsiteX2" fmla="*/ 3474720 w 3474720"/>
              <a:gd name="connsiteY2" fmla="*/ 0 h 521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74720" h="521672">
                <a:moveTo>
                  <a:pt x="0" y="73152"/>
                </a:moveTo>
                <a:cubicBezTo>
                  <a:pt x="601980" y="303276"/>
                  <a:pt x="1203960" y="533400"/>
                  <a:pt x="1783080" y="521208"/>
                </a:cubicBezTo>
                <a:cubicBezTo>
                  <a:pt x="2362200" y="509016"/>
                  <a:pt x="3188208" y="94488"/>
                  <a:pt x="3474720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/>
          <p:cNvSpPr/>
          <p:nvPr/>
        </p:nvSpPr>
        <p:spPr>
          <a:xfrm>
            <a:off x="862500" y="5687400"/>
            <a:ext cx="360000" cy="36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/>
          <p:cNvSpPr txBox="1"/>
          <p:nvPr/>
        </p:nvSpPr>
        <p:spPr>
          <a:xfrm>
            <a:off x="167640" y="6181344"/>
            <a:ext cx="396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Shallow, consistent direction: build up the velocity across the dimension</a:t>
            </a:r>
          </a:p>
        </p:txBody>
      </p:sp>
      <p:sp>
        <p:nvSpPr>
          <p:cNvPr id="3077" name="Freeform 3076"/>
          <p:cNvSpPr/>
          <p:nvPr/>
        </p:nvSpPr>
        <p:spPr>
          <a:xfrm>
            <a:off x="5334000" y="5275905"/>
            <a:ext cx="1853184" cy="932703"/>
          </a:xfrm>
          <a:custGeom>
            <a:avLst/>
            <a:gdLst>
              <a:gd name="connsiteX0" fmla="*/ 0 w 1216152"/>
              <a:gd name="connsiteY0" fmla="*/ 18288 h 923559"/>
              <a:gd name="connsiteX1" fmla="*/ 566928 w 1216152"/>
              <a:gd name="connsiteY1" fmla="*/ 923544 h 923559"/>
              <a:gd name="connsiteX2" fmla="*/ 1216152 w 1216152"/>
              <a:gd name="connsiteY2" fmla="*/ 0 h 923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6152" h="923559">
                <a:moveTo>
                  <a:pt x="0" y="18288"/>
                </a:moveTo>
                <a:cubicBezTo>
                  <a:pt x="182118" y="472440"/>
                  <a:pt x="364236" y="926592"/>
                  <a:pt x="566928" y="923544"/>
                </a:cubicBezTo>
                <a:cubicBezTo>
                  <a:pt x="769620" y="920496"/>
                  <a:pt x="1139952" y="114300"/>
                  <a:pt x="1216152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/>
          <p:cNvSpPr/>
          <p:nvPr/>
        </p:nvSpPr>
        <p:spPr>
          <a:xfrm>
            <a:off x="5416128" y="5181600"/>
            <a:ext cx="360000" cy="36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TextBox 39"/>
          <p:cNvSpPr txBox="1"/>
          <p:nvPr/>
        </p:nvSpPr>
        <p:spPr>
          <a:xfrm>
            <a:off x="4572000" y="6205728"/>
            <a:ext cx="4273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Steep direction: attenuate velocity (quickly changing sign); oscillate to the “middle”</a:t>
            </a:r>
          </a:p>
        </p:txBody>
      </p:sp>
    </p:spTree>
    <p:extLst>
      <p:ext uri="{BB962C8B-B14F-4D97-AF65-F5344CB8AC3E}">
        <p14:creationId xmlns:p14="http://schemas.microsoft.com/office/powerpoint/2010/main" val="138670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Conv</a:t>
            </a:r>
            <a:r>
              <a:rPr lang="en-GB" dirty="0"/>
              <a:t> nets – the big picture</a:t>
            </a:r>
          </a:p>
        </p:txBody>
      </p:sp>
      <p:pic>
        <p:nvPicPr>
          <p:cNvPr id="16386" name="Picture 2" descr="Figure 1 from An Analysis of Deep Neural Network Models for Practical  Applications | Semantic Schol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316" y="2708920"/>
            <a:ext cx="3962265" cy="2650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Figure 3 from Evaluation of neural network architectures for embedded  systems | Semantic Schola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19" y="2564904"/>
            <a:ext cx="4052441" cy="274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771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How to read a research paper?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1" dirty="0"/>
              <a:t>Read the Title, the abstract and the </a:t>
            </a:r>
            <a:r>
              <a:rPr lang="en-GB" b="1" dirty="0" smtClean="0"/>
              <a:t>figures</a:t>
            </a:r>
          </a:p>
          <a:p>
            <a:pPr marL="914400" lvl="1" indent="-514350">
              <a:buFont typeface="Arial" pitchFamily="34" charset="0"/>
              <a:buChar char="•"/>
            </a:pPr>
            <a:r>
              <a:rPr lang="en-GB" dirty="0"/>
              <a:t>get a general sense of the concepts in the paper</a:t>
            </a:r>
            <a:endParaRPr lang="en-GB" b="1" dirty="0" smtClean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Read the introduction + conclusions + figures + skim the </a:t>
            </a:r>
            <a:r>
              <a:rPr lang="en-GB" b="1" dirty="0" smtClean="0"/>
              <a:t>rest</a:t>
            </a:r>
          </a:p>
          <a:p>
            <a:pPr marL="914400" lvl="1" indent="-514350">
              <a:buFont typeface="Arial" pitchFamily="34" charset="0"/>
              <a:buChar char="•"/>
            </a:pPr>
            <a:r>
              <a:rPr lang="en-GB" dirty="0"/>
              <a:t>author(s) try to summarize their work carefully to clarify for the reviewer why their paper should be accepted for </a:t>
            </a:r>
            <a:r>
              <a:rPr lang="en-GB" dirty="0" smtClean="0"/>
              <a:t>publication</a:t>
            </a:r>
            <a:endParaRPr lang="en-GB" b="1" dirty="0" smtClean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Read the paper but skip the </a:t>
            </a:r>
            <a:r>
              <a:rPr lang="en-GB" b="1" dirty="0" smtClean="0"/>
              <a:t>math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Read the whole thing but skip the parts that don’t make </a:t>
            </a:r>
            <a:r>
              <a:rPr lang="en-GB" b="1" dirty="0" smtClean="0"/>
              <a:t>sense</a:t>
            </a:r>
          </a:p>
          <a:p>
            <a:pPr marL="914400" lvl="1" indent="-514350">
              <a:buFont typeface="Arial" pitchFamily="34" charset="0"/>
              <a:buChar char="•"/>
            </a:pPr>
            <a:r>
              <a:rPr lang="en-GB" dirty="0"/>
              <a:t>some of it doesn’t make sense (it’s not unusual), it’s okay to skim it initially</a:t>
            </a:r>
            <a:r>
              <a:rPr lang="en-GB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4841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/>
              <a:t>Gradient descent with momentum</a:t>
            </a:r>
            <a:br>
              <a:rPr lang="en-GB" dirty="0"/>
            </a:br>
            <a:r>
              <a:rPr lang="en-GB" sz="3900" dirty="0"/>
              <a:t>Update rule - variant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GB" b="0" i="1" dirty="0">
                  <a:latin typeface="Cambria Mat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i="1">
                              <a:latin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i="1">
                          <a:latin typeface="Cambria Math"/>
                        </a:rPr>
                        <m:t>= </m:t>
                      </m:r>
                      <m:r>
                        <a:rPr lang="en-GB" i="1">
                          <a:latin typeface="Cambria Math"/>
                          <a:ea typeface="Cambria Math"/>
                        </a:rPr>
                        <m:t>𝛽</m:t>
                      </m:r>
                      <m:r>
                        <a:rPr lang="en-GB" i="1">
                          <a:latin typeface="Cambria Math"/>
                          <a:ea typeface="Cambria Math"/>
                        </a:rPr>
                        <m:t>⋅</m:t>
                      </m:r>
                      <m:sSub>
                        <m:sSubPr>
                          <m:ctrlPr>
                            <a:rPr lang="en-GB" i="1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/>
                              <a:ea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i="1">
                              <a:latin typeface="Cambria Math"/>
                              <a:ea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i="1">
                          <a:latin typeface="Cambria Math"/>
                          <a:ea typeface="Cambria Math"/>
                        </a:rPr>
                        <m:t>+</m:t>
                      </m:r>
                      <m:d>
                        <m:dPr>
                          <m:ctrlPr>
                            <a:rPr lang="en-GB" i="1"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/>
                              <a:ea typeface="Cambria Math"/>
                            </a:rPr>
                            <m:t>1−</m:t>
                          </m:r>
                          <m:r>
                            <a:rPr lang="en-GB" i="1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</m:d>
                      <m:r>
                        <a:rPr lang="en-GB" i="1">
                          <a:latin typeface="Cambria Math"/>
                          <a:ea typeface="Cambria Math"/>
                        </a:rPr>
                        <m:t>𝑑𝑊</m:t>
                      </m:r>
                    </m:oMath>
                  </m:oMathPara>
                </a14:m>
                <a:endParaRPr lang="en-GB" dirty="0">
                  <a:ea typeface="Cambria Math"/>
                </a:endParaRPr>
              </a:p>
              <a:p>
                <a:pPr marL="0" indent="0">
                  <a:buNone/>
                </a:pPr>
                <a:endParaRPr lang="en-GB" i="1" dirty="0">
                  <a:latin typeface="Cambria Math"/>
                </a:endParaRPr>
              </a:p>
              <a:p>
                <a:pPr marL="0" indent="0">
                  <a:buNone/>
                </a:pPr>
                <a:endParaRPr lang="en-GB" b="0" i="1" dirty="0">
                  <a:latin typeface="Cambria Mat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</a:rPr>
                        <m:t>= </m:t>
                      </m:r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𝛽</m:t>
                      </m:r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⋅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  <a:ea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  <a:ea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+</m:t>
                      </m:r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𝑑𝑊</m:t>
                      </m:r>
                    </m:oMath>
                  </m:oMathPara>
                </a14:m>
                <a:endParaRPr lang="en-GB" b="0" dirty="0">
                  <a:ea typeface="Cambria Math"/>
                </a:endParaRPr>
              </a:p>
              <a:p>
                <a:pPr marL="0" indent="0">
                  <a:buNone/>
                </a:pPr>
                <a:endParaRPr lang="en-GB" b="0" i="1" dirty="0">
                  <a:latin typeface="Cambria Math"/>
                </a:endParaRPr>
              </a:p>
              <a:p>
                <a:pPr marL="0" indent="0">
                  <a:buNone/>
                </a:pPr>
                <a:endParaRPr lang="en-GB" b="0" i="1" dirty="0">
                  <a:latin typeface="Cambria Mat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r>
                        <a:rPr lang="en-GB" b="0" i="1" smtClean="0">
                          <a:latin typeface="Cambria Math"/>
                        </a:rPr>
                        <m:t>𝑊</m:t>
                      </m:r>
                      <m:r>
                        <a:rPr lang="en-GB" b="0" i="1" smtClean="0">
                          <a:latin typeface="Cambria Math"/>
                        </a:rPr>
                        <m:t> −</m:t>
                      </m:r>
                      <m:r>
                        <a:rPr lang="en-GB" b="0" i="1" smtClean="0">
                          <a:latin typeface="Cambria Math"/>
                        </a:rPr>
                        <m:t>𝛼</m:t>
                      </m:r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𝑑𝑊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/>
          <p:nvPr/>
        </p:nvCxnSpPr>
        <p:spPr>
          <a:xfrm>
            <a:off x="4291584" y="2865120"/>
            <a:ext cx="0" cy="91440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228600" y="6075188"/>
                <a:ext cx="399192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/>
                        <a:ea typeface="Cambria Math"/>
                      </a:rPr>
                      <m:t>𝛽</m:t>
                    </m:r>
                    <m:r>
                      <a:rPr lang="en-GB" b="0" i="1" smtClean="0">
                        <a:latin typeface="Cambria Math"/>
                        <a:ea typeface="Cambria Math"/>
                      </a:rPr>
                      <m:t> </m:t>
                    </m:r>
                  </m:oMath>
                </a14:m>
                <a:r>
                  <a:rPr lang="en-GB" dirty="0"/>
                  <a:t>– hyper-parameter; common value 0.9</a:t>
                </a: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6075188"/>
                <a:ext cx="3991927" cy="369332"/>
              </a:xfrm>
              <a:prstGeom prst="rect">
                <a:avLst/>
              </a:prstGeom>
              <a:blipFill rotWithShape="1">
                <a:blip r:embed="rId3"/>
                <a:stretch>
                  <a:fillRect l="-459" t="-8333" r="-459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Connector 5"/>
          <p:cNvCxnSpPr/>
          <p:nvPr/>
        </p:nvCxnSpPr>
        <p:spPr>
          <a:xfrm flipV="1">
            <a:off x="5181600" y="2057400"/>
            <a:ext cx="1219200" cy="76200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918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Nesterov</a:t>
            </a:r>
            <a:r>
              <a:rPr lang="en-GB" dirty="0"/>
              <a:t> momentum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" y="6324600"/>
            <a:ext cx="28616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2"/>
              </a:rPr>
              <a:t>https://dominikschmidt.xyz/nesterov-momentum/</a:t>
            </a:r>
            <a:r>
              <a:rPr lang="en-GB" sz="1000" dirty="0"/>
              <a:t> 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2136775"/>
            <a:ext cx="7981950" cy="258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04800" y="5990510"/>
            <a:ext cx="35157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Image source: </a:t>
            </a:r>
            <a:r>
              <a:rPr lang="en-GB" sz="1000" dirty="0">
                <a:hlinkClick r:id="rId4"/>
              </a:rPr>
              <a:t>https://cs231n.github.io/neural-networks-3/#sgd</a:t>
            </a:r>
            <a:r>
              <a:rPr lang="en-GB" sz="1000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061443" y="1447800"/>
                <a:ext cx="235865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i="1">
                              <a:latin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i="1">
                          <a:latin typeface="Cambria Math"/>
                        </a:rPr>
                        <m:t>= </m:t>
                      </m:r>
                      <m:r>
                        <a:rPr lang="en-GB" i="1">
                          <a:latin typeface="Cambria Math"/>
                          <a:ea typeface="Cambria Math"/>
                        </a:rPr>
                        <m:t>𝛽</m:t>
                      </m:r>
                      <m:r>
                        <a:rPr lang="en-GB" i="1">
                          <a:latin typeface="Cambria Math"/>
                          <a:ea typeface="Cambria Math"/>
                        </a:rPr>
                        <m:t>⋅</m:t>
                      </m:r>
                      <m:sSub>
                        <m:sSubPr>
                          <m:ctrlPr>
                            <a:rPr lang="en-GB" i="1" smtClean="0">
                              <a:solidFill>
                                <a:srgbClr val="00B050"/>
                              </a:solidFill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rgbClr val="00B050"/>
                              </a:solidFill>
                              <a:latin typeface="Cambria Math"/>
                              <a:ea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i="1">
                              <a:solidFill>
                                <a:srgbClr val="00B050"/>
                              </a:solidFill>
                              <a:latin typeface="Cambria Math"/>
                              <a:ea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i="1">
                          <a:latin typeface="Cambria Math"/>
                          <a:ea typeface="Cambria Math"/>
                        </a:rPr>
                        <m:t>+</m:t>
                      </m:r>
                      <m:r>
                        <a:rPr lang="en-GB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𝑑𝑊</m:t>
                      </m:r>
                    </m:oMath>
                  </m:oMathPara>
                </a14:m>
                <a:endParaRPr lang="en-GB" dirty="0">
                  <a:solidFill>
                    <a:srgbClr val="FF0000"/>
                  </a:solidFill>
                  <a:ea typeface="Cambria Math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443" y="1447800"/>
                <a:ext cx="2358659" cy="369332"/>
              </a:xfrm>
              <a:prstGeom prst="rect">
                <a:avLst/>
              </a:prstGeom>
              <a:blipFill rotWithShape="1">
                <a:blip r:embed="rId5"/>
                <a:stretch>
                  <a:fillRect b="-1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19" y="4899368"/>
            <a:ext cx="2571750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721225"/>
            <a:ext cx="3562350" cy="1019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996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AdaGrad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endParaRPr lang="en-GB" b="0" i="1" dirty="0">
                  <a:latin typeface="Cambria Mat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𝑐𝑎𝑐h𝑒</m:t>
                      </m:r>
                      <m:r>
                        <a:rPr lang="en-GB" b="0" i="1" smtClean="0">
                          <a:latin typeface="Cambria Math"/>
                        </a:rPr>
                        <m:t>+=</m:t>
                      </m:r>
                      <m:r>
                        <a:rPr lang="en-GB" b="0" i="1" smtClean="0">
                          <a:latin typeface="Cambria Math"/>
                        </a:rPr>
                        <m:t>𝑑</m:t>
                      </m:r>
                      <m:sSup>
                        <m:sSup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𝑊</m:t>
                      </m:r>
                      <m:r>
                        <a:rPr lang="en-GB" b="0" i="1" smtClean="0">
                          <a:latin typeface="Cambria Math"/>
                        </a:rPr>
                        <m:t>=</m:t>
                      </m:r>
                      <m:r>
                        <a:rPr lang="en-GB" b="0" i="1" smtClean="0">
                          <a:latin typeface="Cambria Math"/>
                        </a:rPr>
                        <m:t>𝑊</m:t>
                      </m:r>
                      <m:r>
                        <a:rPr lang="en-GB" b="0" i="1" smtClean="0">
                          <a:latin typeface="Cambria Math"/>
                        </a:rPr>
                        <m:t>−</m:t>
                      </m:r>
                      <m:r>
                        <a:rPr lang="en-GB" b="0" i="1" smtClean="0">
                          <a:latin typeface="Cambria Math"/>
                        </a:rPr>
                        <m:t>𝛼</m:t>
                      </m:r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𝑑𝑊</m:t>
                      </m:r>
                      <m:r>
                        <a:rPr lang="en-GB" b="0" i="1" smtClean="0">
                          <a:latin typeface="Cambria Math"/>
                        </a:rPr>
                        <m:t>/(</m:t>
                      </m:r>
                      <m:rad>
                        <m:radPr>
                          <m:degHide m:val="on"/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radPr>
                        <m:deg/>
                        <m:e>
                          <m:r>
                            <a:rPr lang="en-GB" b="0" i="1" smtClean="0">
                              <a:latin typeface="Cambria Math"/>
                            </a:rPr>
                            <m:t>𝑐𝑎𝑐h𝑒</m:t>
                          </m:r>
                        </m:e>
                      </m:rad>
                      <m:r>
                        <a:rPr lang="en-GB" b="0" i="1" smtClean="0">
                          <a:latin typeface="Cambria Math"/>
                        </a:rPr>
                        <m:t>+1</m:t>
                      </m:r>
                      <m:sSup>
                        <m:sSup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b="0" i="1" smtClean="0">
                              <a:latin typeface="Cambria Math"/>
                            </a:rPr>
                            <m:t>−7</m:t>
                          </m:r>
                        </m:sup>
                      </m:sSup>
                      <m:r>
                        <a:rPr lang="en-GB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b="0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cache – same size as W</a:t>
                </a:r>
              </a:p>
              <a:p>
                <a:pPr marL="0" indent="0">
                  <a:buNone/>
                </a:pPr>
                <a:r>
                  <a:rPr lang="en-GB" dirty="0"/>
                  <a:t>Element wise scaling of the gradient based on the “historical” sum of squares in each dimension</a:t>
                </a:r>
              </a:p>
              <a:p>
                <a:pPr marL="0" indent="0">
                  <a:buNone/>
                </a:pPr>
                <a:r>
                  <a:rPr lang="en-GB" dirty="0"/>
                  <a:t>Per parameter adaptive learning rate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7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555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AdaGrad</a:t>
            </a:r>
            <a:endParaRPr lang="en-GB" dirty="0"/>
          </a:p>
        </p:txBody>
      </p:sp>
      <p:grpSp>
        <p:nvGrpSpPr>
          <p:cNvPr id="6" name="Group 5"/>
          <p:cNvGrpSpPr/>
          <p:nvPr/>
        </p:nvGrpSpPr>
        <p:grpSpPr>
          <a:xfrm>
            <a:off x="228600" y="2654300"/>
            <a:ext cx="8750300" cy="2463800"/>
            <a:chOff x="293878" y="2971800"/>
            <a:chExt cx="8750300" cy="2463800"/>
          </a:xfrm>
        </p:grpSpPr>
        <p:pic>
          <p:nvPicPr>
            <p:cNvPr id="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3878" y="2971800"/>
              <a:ext cx="8750300" cy="2463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8" name="Straight Arrow Connector 7"/>
            <p:cNvCxnSpPr/>
            <p:nvPr/>
          </p:nvCxnSpPr>
          <p:spPr>
            <a:xfrm>
              <a:off x="2819400" y="4800600"/>
              <a:ext cx="22860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V="1">
              <a:off x="2743200" y="3733800"/>
              <a:ext cx="0" cy="106680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762000" y="5105400"/>
            <a:ext cx="784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Equalizing effect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2400" dirty="0"/>
              <a:t>Larger learning rate on “shallow” directions than on steeper directions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2209800" y="1819656"/>
                <a:ext cx="4572000" cy="68448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/>
                        </a:rPr>
                        <m:t>𝑐𝑎𝑐h𝑒</m:t>
                      </m:r>
                      <m:r>
                        <a:rPr lang="en-GB" i="1">
                          <a:latin typeface="Cambria Math"/>
                        </a:rPr>
                        <m:t>+=</m:t>
                      </m:r>
                      <m:r>
                        <a:rPr lang="en-GB" i="1">
                          <a:latin typeface="Cambria Math"/>
                        </a:rPr>
                        <m:t>𝑑</m:t>
                      </m:r>
                      <m:sSup>
                        <m:sSupPr>
                          <m:ctrlPr>
                            <a:rPr lang="en-GB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−</m:t>
                      </m:r>
                      <m:r>
                        <a:rPr lang="en-GB" i="1">
                          <a:latin typeface="Cambria Math"/>
                        </a:rPr>
                        <m:t>𝛼</m:t>
                      </m:r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𝑑𝑊</m:t>
                      </m:r>
                      <m:r>
                        <a:rPr lang="en-GB" i="1">
                          <a:latin typeface="Cambria Math"/>
                        </a:rPr>
                        <m:t>/(</m:t>
                      </m:r>
                      <m:rad>
                        <m:radPr>
                          <m:degHide m:val="on"/>
                          <m:ctrlPr>
                            <a:rPr lang="en-GB" i="1">
                              <a:latin typeface="Cambria Math"/>
                            </a:rPr>
                          </m:ctrlPr>
                        </m:radPr>
                        <m:deg/>
                        <m:e>
                          <m:r>
                            <a:rPr lang="en-GB" i="1">
                              <a:latin typeface="Cambria Math"/>
                            </a:rPr>
                            <m:t>𝑐𝑎𝑐h𝑒</m:t>
                          </m:r>
                        </m:e>
                      </m:rad>
                      <m:r>
                        <a:rPr lang="en-GB" i="1">
                          <a:latin typeface="Cambria Math"/>
                        </a:rPr>
                        <m:t>+1</m:t>
                      </m:r>
                      <m:sSup>
                        <m:sSupPr>
                          <m:ctrlPr>
                            <a:rPr lang="en-GB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−7</m:t>
                          </m:r>
                        </m:sup>
                      </m:sSup>
                      <m:r>
                        <a:rPr lang="en-GB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9800" y="1819656"/>
                <a:ext cx="4572000" cy="684483"/>
              </a:xfrm>
              <a:prstGeom prst="rect">
                <a:avLst/>
              </a:prstGeom>
              <a:blipFill rotWithShape="1">
                <a:blip r:embed="rId3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442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RMSProp</a:t>
            </a:r>
            <a:endParaRPr lang="en-GB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" y="6078237"/>
            <a:ext cx="8991600" cy="62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2324100" y="4267200"/>
                <a:ext cx="4572000" cy="68448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/>
                        </a:rPr>
                        <m:t>𝑐𝑎𝑐h𝑒</m:t>
                      </m:r>
                      <m:r>
                        <a:rPr lang="en-GB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𝑐𝑎𝑐h𝑒</m:t>
                      </m:r>
                      <m:r>
                        <a:rPr lang="en-GB" b="0" i="1" smtClean="0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</m:t>
                      </m:r>
                      <m:sSup>
                        <m:sSupPr>
                          <m:ctrlPr>
                            <a:rPr lang="en-GB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−</m:t>
                      </m:r>
                      <m:r>
                        <a:rPr lang="en-GB" i="1">
                          <a:latin typeface="Cambria Math"/>
                        </a:rPr>
                        <m:t>𝛼</m:t>
                      </m:r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𝑑𝑊</m:t>
                      </m:r>
                      <m:r>
                        <a:rPr lang="en-GB" i="1">
                          <a:latin typeface="Cambria Math"/>
                        </a:rPr>
                        <m:t>/(</m:t>
                      </m:r>
                      <m:rad>
                        <m:radPr>
                          <m:degHide m:val="on"/>
                          <m:ctrlPr>
                            <a:rPr lang="en-GB" i="1">
                              <a:latin typeface="Cambria Math"/>
                            </a:rPr>
                          </m:ctrlPr>
                        </m:radPr>
                        <m:deg/>
                        <m:e>
                          <m:r>
                            <a:rPr lang="en-GB" i="1">
                              <a:latin typeface="Cambria Math"/>
                            </a:rPr>
                            <m:t>𝑐𝑎𝑐h𝑒</m:t>
                          </m:r>
                        </m:e>
                      </m:rad>
                      <m:r>
                        <a:rPr lang="en-GB" i="1">
                          <a:latin typeface="Cambria Math"/>
                        </a:rPr>
                        <m:t>+1</m:t>
                      </m:r>
                      <m:sSup>
                        <m:sSupPr>
                          <m:ctrlPr>
                            <a:rPr lang="en-GB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−7</m:t>
                          </m:r>
                        </m:sup>
                      </m:sSup>
                      <m:r>
                        <a:rPr lang="en-GB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4100" y="4267200"/>
                <a:ext cx="4572000" cy="684483"/>
              </a:xfrm>
              <a:prstGeom prst="rect">
                <a:avLst/>
              </a:prstGeom>
              <a:blipFill rotWithShape="1">
                <a:blip r:embed="rId3"/>
                <a:stretch>
                  <a:fillRect b="-71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2324100" y="1774801"/>
                <a:ext cx="4572000" cy="68448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/>
                        </a:rPr>
                        <m:t>𝑐𝑎𝑐h𝑒</m:t>
                      </m:r>
                      <m:r>
                        <a:rPr lang="en-GB" i="1">
                          <a:latin typeface="Cambria Math"/>
                        </a:rPr>
                        <m:t>+=</m:t>
                      </m:r>
                      <m:r>
                        <a:rPr lang="en-GB" i="1">
                          <a:latin typeface="Cambria Math"/>
                        </a:rPr>
                        <m:t>𝑑</m:t>
                      </m:r>
                      <m:sSup>
                        <m:sSupPr>
                          <m:ctrlPr>
                            <a:rPr lang="en-GB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−</m:t>
                      </m:r>
                      <m:r>
                        <a:rPr lang="en-GB" i="1">
                          <a:latin typeface="Cambria Math"/>
                        </a:rPr>
                        <m:t>𝛼</m:t>
                      </m:r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𝑑𝑊</m:t>
                      </m:r>
                      <m:r>
                        <a:rPr lang="en-GB" i="1">
                          <a:latin typeface="Cambria Math"/>
                        </a:rPr>
                        <m:t>/(</m:t>
                      </m:r>
                      <m:rad>
                        <m:radPr>
                          <m:degHide m:val="on"/>
                          <m:ctrlPr>
                            <a:rPr lang="en-GB" i="1">
                              <a:latin typeface="Cambria Math"/>
                            </a:rPr>
                          </m:ctrlPr>
                        </m:radPr>
                        <m:deg/>
                        <m:e>
                          <m:r>
                            <a:rPr lang="en-GB" i="1">
                              <a:latin typeface="Cambria Math"/>
                            </a:rPr>
                            <m:t>𝑐𝑎𝑐h𝑒</m:t>
                          </m:r>
                        </m:e>
                      </m:rad>
                      <m:r>
                        <a:rPr lang="en-GB" i="1">
                          <a:latin typeface="Cambria Math"/>
                        </a:rPr>
                        <m:t>+1</m:t>
                      </m:r>
                      <m:sSup>
                        <m:sSupPr>
                          <m:ctrlPr>
                            <a:rPr lang="en-GB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−7</m:t>
                          </m:r>
                        </m:sup>
                      </m:sSup>
                      <m:r>
                        <a:rPr lang="en-GB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4100" y="1774801"/>
                <a:ext cx="4572000" cy="684483"/>
              </a:xfrm>
              <a:prstGeom prst="rect">
                <a:avLst/>
              </a:prstGeom>
              <a:blipFill rotWithShape="1">
                <a:blip r:embed="rId4"/>
                <a:stretch>
                  <a:fillRect b="-71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/>
          <p:cNvCxnSpPr/>
          <p:nvPr/>
        </p:nvCxnSpPr>
        <p:spPr>
          <a:xfrm>
            <a:off x="4610100" y="2802636"/>
            <a:ext cx="0" cy="11430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4800" y="5562600"/>
            <a:ext cx="5446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Introduced by Geoffrey Hinton on a lecture on </a:t>
            </a:r>
            <a:r>
              <a:rPr lang="en-GB" dirty="0" err="1"/>
              <a:t>Coursera</a:t>
            </a:r>
            <a:r>
              <a:rPr lang="en-GB" dirty="0"/>
              <a:t>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90600" y="1932376"/>
            <a:ext cx="966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Adagrad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4424775"/>
            <a:ext cx="10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RMSProp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801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7400" y="3200400"/>
            <a:ext cx="5029200" cy="13716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2057400" y="2743200"/>
            <a:ext cx="5029200" cy="4572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Adam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33400" y="1607328"/>
                <a:ext cx="8229600" cy="4525963"/>
              </a:xfrm>
            </p:spPr>
            <p:txBody>
              <a:bodyPr/>
              <a:lstStyle/>
              <a:p>
                <a:r>
                  <a:rPr lang="en-GB" dirty="0"/>
                  <a:t>Combine </a:t>
                </a:r>
                <a:r>
                  <a:rPr lang="en-GB" dirty="0" err="1"/>
                  <a:t>RMSProp</a:t>
                </a:r>
                <a:r>
                  <a:rPr lang="en-GB" dirty="0"/>
                  <a:t> with momentum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𝑚</m:t>
                      </m:r>
                      <m:r>
                        <a:rPr lang="en-GB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𝑚</m:t>
                      </m:r>
                      <m:r>
                        <a:rPr lang="en-GB" b="0" i="1" smtClean="0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𝑑𝑊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𝑣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𝑣</m:t>
                      </m:r>
                      <m:r>
                        <a:rPr lang="en-GB" i="1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GB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</m:t>
                      </m:r>
                      <m:sSup>
                        <m:sSup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3400" y="1607328"/>
                <a:ext cx="8229600" cy="4525963"/>
              </a:xfrm>
              <a:blipFill rotWithShape="1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/>
          <p:nvPr/>
        </p:nvCxnSpPr>
        <p:spPr>
          <a:xfrm flipV="1">
            <a:off x="1143000" y="3048000"/>
            <a:ext cx="9144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72301" y="4191000"/>
            <a:ext cx="1306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momentum</a:t>
            </a:r>
          </a:p>
          <a:p>
            <a:r>
              <a:rPr lang="en-GB" dirty="0"/>
              <a:t>(velocity)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7086600" y="4572000"/>
            <a:ext cx="762000" cy="76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20000" y="5334000"/>
            <a:ext cx="142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RMSProp</a:t>
            </a:r>
            <a:r>
              <a:rPr lang="en-GB" dirty="0"/>
              <a:t> like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/>
              <p:cNvSpPr txBox="1"/>
              <p:nvPr/>
            </p:nvSpPr>
            <p:spPr>
              <a:xfrm>
                <a:off x="2007689" y="3763630"/>
                <a:ext cx="5392695" cy="5906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latin typeface="Cambria Math"/>
                        </a:rPr>
                        <m:t>𝑊</m:t>
                      </m:r>
                      <m:r>
                        <a:rPr lang="en-GB" sz="3200" b="0" i="1" smtClean="0">
                          <a:latin typeface="Cambria Math"/>
                        </a:rPr>
                        <m:t>=</m:t>
                      </m:r>
                      <m:r>
                        <a:rPr lang="en-GB" sz="3200" b="0" i="1" smtClean="0">
                          <a:latin typeface="Cambria Math"/>
                        </a:rPr>
                        <m:t>𝑊</m:t>
                      </m:r>
                      <m:r>
                        <a:rPr lang="en-GB" sz="3200" b="0" i="1" smtClean="0">
                          <a:latin typeface="Cambria Math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GB" sz="3200" b="0" i="1" smtClean="0">
                          <a:latin typeface="Cambria Math"/>
                        </a:rPr>
                        <m:t>α</m:t>
                      </m:r>
                      <m:r>
                        <a:rPr lang="en-GB" sz="3200" b="0" i="1" smtClean="0">
                          <a:latin typeface="Cambria Math"/>
                        </a:rPr>
                        <m:t>⋅</m:t>
                      </m:r>
                      <m:r>
                        <a:rPr lang="en-GB" sz="3200" b="0" i="1" smtClean="0">
                          <a:latin typeface="Cambria Math"/>
                        </a:rPr>
                        <m:t>𝑚</m:t>
                      </m:r>
                      <m:r>
                        <a:rPr lang="en-GB" sz="3200" b="0" i="1" smtClean="0">
                          <a:latin typeface="Cambria Math"/>
                        </a:rPr>
                        <m:t>/(</m:t>
                      </m:r>
                      <m:rad>
                        <m:radPr>
                          <m:degHide m:val="on"/>
                          <m:ctrlPr>
                            <a:rPr lang="en-GB" sz="3200" b="0" i="1" smtClean="0">
                              <a:latin typeface="Cambria Math"/>
                            </a:rPr>
                          </m:ctrlPr>
                        </m:radPr>
                        <m:deg/>
                        <m:e>
                          <m:r>
                            <a:rPr lang="en-GB" sz="3200" b="0" i="1" smtClean="0">
                              <a:latin typeface="Cambria Math"/>
                            </a:rPr>
                            <m:t>𝑣</m:t>
                          </m:r>
                        </m:e>
                      </m:rad>
                      <m:r>
                        <a:rPr lang="en-GB" sz="3200" b="0" i="1" smtClean="0">
                          <a:latin typeface="Cambria Math"/>
                        </a:rPr>
                        <m:t>+1</m:t>
                      </m:r>
                      <m:sSup>
                        <m:sSupPr>
                          <m:ctrlPr>
                            <a:rPr lang="en-GB" sz="3200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sz="3200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sz="3200" b="0" i="1" smtClean="0">
                              <a:latin typeface="Cambria Math"/>
                            </a:rPr>
                            <m:t>−7</m:t>
                          </m:r>
                        </m:sup>
                      </m:sSup>
                      <m:r>
                        <a:rPr lang="en-GB" sz="32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sz="3200" b="0" dirty="0"/>
              </a:p>
            </p:txBody>
          </p:sp>
        </mc:Choice>
        <mc:Fallback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7689" y="3763630"/>
                <a:ext cx="5392695" cy="59061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>
              <a:xfrm>
                <a:off x="136450" y="6066044"/>
                <a:ext cx="4572000" cy="68448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/>
                        </a:rPr>
                        <m:t>𝑐𝑎𝑐h𝑒</m:t>
                      </m:r>
                      <m:r>
                        <a:rPr lang="en-GB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𝑐𝑎𝑐h𝑒</m:t>
                      </m:r>
                      <m:r>
                        <a:rPr lang="en-GB" b="0" i="1" smtClean="0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</m:t>
                      </m:r>
                      <m:sSup>
                        <m:sSupPr>
                          <m:ctrlPr>
                            <a:rPr lang="en-GB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−</m:t>
                      </m:r>
                      <m:r>
                        <a:rPr lang="en-GB" i="1">
                          <a:latin typeface="Cambria Math"/>
                        </a:rPr>
                        <m:t>𝛼</m:t>
                      </m:r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𝑑𝑊</m:t>
                      </m:r>
                      <m:r>
                        <a:rPr lang="en-GB" i="1">
                          <a:latin typeface="Cambria Math"/>
                        </a:rPr>
                        <m:t>/(</m:t>
                      </m:r>
                      <m:rad>
                        <m:radPr>
                          <m:degHide m:val="on"/>
                          <m:ctrlPr>
                            <a:rPr lang="en-GB" i="1">
                              <a:latin typeface="Cambria Math"/>
                            </a:rPr>
                          </m:ctrlPr>
                        </m:radPr>
                        <m:deg/>
                        <m:e>
                          <m:r>
                            <a:rPr lang="en-GB" i="1">
                              <a:latin typeface="Cambria Math"/>
                            </a:rPr>
                            <m:t>𝑐𝑎𝑐h𝑒</m:t>
                          </m:r>
                        </m:e>
                      </m:rad>
                      <m:r>
                        <a:rPr lang="en-GB" i="1">
                          <a:latin typeface="Cambria Math"/>
                        </a:rPr>
                        <m:t>+1</m:t>
                      </m:r>
                      <m:sSup>
                        <m:sSupPr>
                          <m:ctrlPr>
                            <a:rPr lang="en-GB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−7</m:t>
                          </m:r>
                        </m:sup>
                      </m:sSup>
                      <m:r>
                        <a:rPr lang="en-GB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450" y="6066044"/>
                <a:ext cx="4572000" cy="684483"/>
              </a:xfrm>
              <a:prstGeom prst="rect">
                <a:avLst/>
              </a:prstGeom>
              <a:blipFill rotWithShape="1">
                <a:blip r:embed="rId4"/>
                <a:stretch>
                  <a:fillRect b="-71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/>
          <p:cNvSpPr txBox="1"/>
          <p:nvPr/>
        </p:nvSpPr>
        <p:spPr>
          <a:xfrm>
            <a:off x="627178" y="5696712"/>
            <a:ext cx="10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RMSProp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734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7400" y="3200400"/>
            <a:ext cx="5029200" cy="13716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2057400" y="2743200"/>
            <a:ext cx="5029200" cy="4572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Adam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33400" y="1607328"/>
                <a:ext cx="8229600" cy="4525963"/>
              </a:xfrm>
            </p:spPr>
            <p:txBody>
              <a:bodyPr/>
              <a:lstStyle/>
              <a:p>
                <a:r>
                  <a:rPr lang="en-GB" dirty="0"/>
                  <a:t>Combine </a:t>
                </a:r>
                <a:r>
                  <a:rPr lang="en-GB" dirty="0" err="1"/>
                  <a:t>RMSProp</a:t>
                </a:r>
                <a:r>
                  <a:rPr lang="en-GB" dirty="0"/>
                  <a:t> with momentum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𝑚</m:t>
                      </m:r>
                      <m:r>
                        <a:rPr lang="en-GB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𝑚</m:t>
                      </m:r>
                      <m:r>
                        <a:rPr lang="en-GB" b="0" i="1" smtClean="0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𝑑𝑊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𝑣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𝑣</m:t>
                      </m:r>
                      <m:r>
                        <a:rPr lang="en-GB" i="1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GB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</m:t>
                      </m:r>
                      <m:sSup>
                        <m:sSup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3400" y="1607328"/>
                <a:ext cx="8229600" cy="4525963"/>
              </a:xfrm>
              <a:blipFill rotWithShape="1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/>
          <p:nvPr/>
        </p:nvCxnSpPr>
        <p:spPr>
          <a:xfrm flipV="1">
            <a:off x="1143000" y="3048000"/>
            <a:ext cx="9144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72301" y="4191000"/>
            <a:ext cx="1306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momentum</a:t>
            </a:r>
          </a:p>
          <a:p>
            <a:r>
              <a:rPr lang="en-GB" dirty="0"/>
              <a:t>(velocity)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7086600" y="4572000"/>
            <a:ext cx="762000" cy="76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20000" y="5334000"/>
            <a:ext cx="142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RMSProp</a:t>
            </a:r>
            <a:r>
              <a:rPr lang="en-GB" dirty="0"/>
              <a:t> like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/>
              <p:cNvSpPr txBox="1"/>
              <p:nvPr/>
            </p:nvSpPr>
            <p:spPr>
              <a:xfrm>
                <a:off x="2007689" y="3763630"/>
                <a:ext cx="5392695" cy="5906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latin typeface="Cambria Math"/>
                        </a:rPr>
                        <m:t>𝑊</m:t>
                      </m:r>
                      <m:r>
                        <a:rPr lang="en-GB" sz="3200" b="0" i="1" smtClean="0">
                          <a:latin typeface="Cambria Math"/>
                        </a:rPr>
                        <m:t>=</m:t>
                      </m:r>
                      <m:r>
                        <a:rPr lang="en-GB" sz="3200" b="0" i="1" smtClean="0">
                          <a:latin typeface="Cambria Math"/>
                        </a:rPr>
                        <m:t>𝑊</m:t>
                      </m:r>
                      <m:r>
                        <a:rPr lang="en-GB" sz="3200" b="0" i="1" smtClean="0">
                          <a:latin typeface="Cambria Math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GB" sz="3200" b="0" i="1" smtClean="0">
                          <a:latin typeface="Cambria Math"/>
                        </a:rPr>
                        <m:t>α</m:t>
                      </m:r>
                      <m:r>
                        <a:rPr lang="en-GB" sz="3200" b="0" i="1" smtClean="0">
                          <a:latin typeface="Cambria Math"/>
                        </a:rPr>
                        <m:t>⋅</m:t>
                      </m:r>
                      <m:r>
                        <a:rPr lang="en-GB" sz="3200" b="0" i="1" smtClean="0">
                          <a:latin typeface="Cambria Math"/>
                        </a:rPr>
                        <m:t>𝑚</m:t>
                      </m:r>
                      <m:r>
                        <a:rPr lang="en-GB" sz="3200" b="0" i="1" smtClean="0">
                          <a:latin typeface="Cambria Math"/>
                        </a:rPr>
                        <m:t>/(</m:t>
                      </m:r>
                      <m:rad>
                        <m:radPr>
                          <m:degHide m:val="on"/>
                          <m:ctrlPr>
                            <a:rPr lang="en-GB" sz="3200" b="0" i="1" smtClean="0">
                              <a:latin typeface="Cambria Math"/>
                            </a:rPr>
                          </m:ctrlPr>
                        </m:radPr>
                        <m:deg/>
                        <m:e>
                          <m:r>
                            <a:rPr lang="en-GB" sz="3200" b="0" i="1" smtClean="0">
                              <a:latin typeface="Cambria Math"/>
                            </a:rPr>
                            <m:t>𝑣</m:t>
                          </m:r>
                        </m:e>
                      </m:rad>
                      <m:r>
                        <a:rPr lang="en-GB" sz="3200" b="0" i="1" smtClean="0">
                          <a:latin typeface="Cambria Math"/>
                        </a:rPr>
                        <m:t>+1</m:t>
                      </m:r>
                      <m:sSup>
                        <m:sSupPr>
                          <m:ctrlPr>
                            <a:rPr lang="en-GB" sz="3200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sz="3200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sz="3200" b="0" i="1" smtClean="0">
                              <a:latin typeface="Cambria Math"/>
                            </a:rPr>
                            <m:t>−7</m:t>
                          </m:r>
                        </m:sup>
                      </m:sSup>
                      <m:r>
                        <a:rPr lang="en-GB" sz="32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sz="3200" b="0" dirty="0"/>
              </a:p>
            </p:txBody>
          </p:sp>
        </mc:Choice>
        <mc:Fallback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7689" y="3763630"/>
                <a:ext cx="5392695" cy="59061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>
              <a:xfrm>
                <a:off x="136450" y="6066044"/>
                <a:ext cx="4572000" cy="68448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/>
                        </a:rPr>
                        <m:t>𝑐𝑎𝑐h𝑒</m:t>
                      </m:r>
                      <m:r>
                        <a:rPr lang="en-GB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𝑐𝑎𝑐h𝑒</m:t>
                      </m:r>
                      <m:r>
                        <a:rPr lang="en-GB" b="0" i="1" smtClean="0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</m:t>
                      </m:r>
                      <m:sSup>
                        <m:sSupPr>
                          <m:ctrlPr>
                            <a:rPr lang="en-GB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−</m:t>
                      </m:r>
                      <m:r>
                        <a:rPr lang="en-GB" i="1">
                          <a:latin typeface="Cambria Math"/>
                        </a:rPr>
                        <m:t>𝛼</m:t>
                      </m:r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𝑑𝑊</m:t>
                      </m:r>
                      <m:r>
                        <a:rPr lang="en-GB" i="1">
                          <a:latin typeface="Cambria Math"/>
                        </a:rPr>
                        <m:t>/(</m:t>
                      </m:r>
                      <m:rad>
                        <m:radPr>
                          <m:degHide m:val="on"/>
                          <m:ctrlPr>
                            <a:rPr lang="en-GB" i="1">
                              <a:latin typeface="Cambria Math"/>
                            </a:rPr>
                          </m:ctrlPr>
                        </m:radPr>
                        <m:deg/>
                        <m:e>
                          <m:r>
                            <a:rPr lang="en-GB" i="1">
                              <a:latin typeface="Cambria Math"/>
                            </a:rPr>
                            <m:t>𝑐𝑎𝑐h𝑒</m:t>
                          </m:r>
                        </m:e>
                      </m:rad>
                      <m:r>
                        <a:rPr lang="en-GB" i="1">
                          <a:latin typeface="Cambria Math"/>
                        </a:rPr>
                        <m:t>+1</m:t>
                      </m:r>
                      <m:sSup>
                        <m:sSupPr>
                          <m:ctrlPr>
                            <a:rPr lang="en-GB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i="1">
                              <a:latin typeface="Cambria Math"/>
                            </a:rPr>
                            <m:t>−7</m:t>
                          </m:r>
                        </m:sup>
                      </m:sSup>
                      <m:r>
                        <a:rPr lang="en-GB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450" y="6066044"/>
                <a:ext cx="4572000" cy="684483"/>
              </a:xfrm>
              <a:prstGeom prst="rect">
                <a:avLst/>
              </a:prstGeom>
              <a:blipFill rotWithShape="1">
                <a:blip r:embed="rId4"/>
                <a:stretch>
                  <a:fillRect b="-71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/>
          <p:cNvSpPr txBox="1"/>
          <p:nvPr/>
        </p:nvSpPr>
        <p:spPr>
          <a:xfrm>
            <a:off x="627178" y="5696712"/>
            <a:ext cx="10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RMSProp</a:t>
            </a:r>
            <a:endParaRPr lang="en-GB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86000" y="6408285"/>
            <a:ext cx="3505200" cy="144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67400" y="6218785"/>
            <a:ext cx="162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Noisy gradients</a:t>
            </a:r>
          </a:p>
        </p:txBody>
      </p:sp>
    </p:spTree>
    <p:extLst>
      <p:ext uri="{BB962C8B-B14F-4D97-AF65-F5344CB8AC3E}">
        <p14:creationId xmlns:p14="http://schemas.microsoft.com/office/powerpoint/2010/main" val="286064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Adam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33400" y="1692822"/>
                <a:ext cx="8229600" cy="4525963"/>
              </a:xfrm>
            </p:spPr>
            <p:txBody>
              <a:bodyPr/>
              <a:lstStyle/>
              <a:p>
                <a:r>
                  <a:rPr lang="en-GB" dirty="0"/>
                  <a:t>Combine </a:t>
                </a:r>
                <a:r>
                  <a:rPr lang="en-GB" dirty="0" err="1"/>
                  <a:t>RMSProp</a:t>
                </a:r>
                <a:r>
                  <a:rPr lang="en-GB" dirty="0"/>
                  <a:t> with momentum</a:t>
                </a:r>
              </a:p>
              <a:p>
                <a:pPr marL="0" indent="0">
                  <a:buNone/>
                </a:pPr>
                <a:r>
                  <a:rPr lang="en-GB" dirty="0"/>
                  <a:t> for t in range(0, iterations):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𝑚</m:t>
                      </m:r>
                      <m:r>
                        <a:rPr lang="en-GB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𝑚</m:t>
                      </m:r>
                      <m:r>
                        <a:rPr lang="en-GB" b="0" i="1" smtClean="0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𝑑𝑊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𝑣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𝑣</m:t>
                      </m:r>
                      <m:r>
                        <a:rPr lang="en-GB" i="1">
                          <a:latin typeface="Cambria Math"/>
                        </a:rPr>
                        <m:t>+</m:t>
                      </m:r>
                      <m:d>
                        <m:dPr>
                          <m:ctrlPr>
                            <a:rPr lang="en-GB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i="1">
                          <a:latin typeface="Cambria Math"/>
                        </a:rPr>
                        <m:t>𝑑</m:t>
                      </m:r>
                      <m:sSup>
                        <m:sSup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GB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𝑚</m:t>
                      </m:r>
                      <m:r>
                        <a:rPr lang="en-GB" b="0" i="1" smtClean="0">
                          <a:latin typeface="Cambria Math"/>
                        </a:rPr>
                        <m:t>=</m:t>
                      </m:r>
                      <m:r>
                        <a:rPr lang="en-GB" b="0" i="1" smtClean="0">
                          <a:latin typeface="Cambria Math"/>
                        </a:rPr>
                        <m:t>𝑚</m:t>
                      </m:r>
                      <m:r>
                        <a:rPr lang="en-GB" b="0" i="1" smtClean="0">
                          <a:latin typeface="Cambria Math"/>
                        </a:rPr>
                        <m:t>/(1 −</m:t>
                      </m:r>
                      <m:sSubSup>
                        <m:sSubSup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SupPr>
                        <m:e>
                          <m:r>
                            <a:rPr lang="en-GB" b="0" i="1" smtClean="0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GB" b="0" i="1" smtClean="0">
                              <a:latin typeface="Cambria Math"/>
                            </a:rPr>
                            <m:t>𝑡</m:t>
                          </m:r>
                        </m:sup>
                      </m:sSubSup>
                      <m:r>
                        <a:rPr lang="en-GB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3400" y="1692822"/>
                <a:ext cx="8229600" cy="4525963"/>
              </a:xfrm>
              <a:blipFill rotWithShape="1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2007688" y="4876800"/>
                <a:ext cx="4804777" cy="5906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latin typeface="Cambria Math"/>
                        </a:rPr>
                        <m:t>𝑊</m:t>
                      </m:r>
                      <m:r>
                        <a:rPr lang="en-GB" sz="3200" b="0" i="1" smtClean="0">
                          <a:latin typeface="Cambria Math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en-GB" sz="3200" b="0" i="1" smtClean="0">
                          <a:latin typeface="Cambria Math"/>
                        </a:rPr>
                        <m:t>α</m:t>
                      </m:r>
                      <m:r>
                        <a:rPr lang="en-GB" sz="3200" b="0" i="1" smtClean="0">
                          <a:latin typeface="Cambria Math"/>
                        </a:rPr>
                        <m:t>⋅</m:t>
                      </m:r>
                      <m:r>
                        <a:rPr lang="en-GB" sz="3200" b="0" i="1" smtClean="0">
                          <a:latin typeface="Cambria Math"/>
                        </a:rPr>
                        <m:t>𝑚</m:t>
                      </m:r>
                      <m:r>
                        <a:rPr lang="en-GB" sz="3200" b="0" i="1" smtClean="0">
                          <a:latin typeface="Cambria Math"/>
                        </a:rPr>
                        <m:t>/(</m:t>
                      </m:r>
                      <m:rad>
                        <m:radPr>
                          <m:degHide m:val="on"/>
                          <m:ctrlPr>
                            <a:rPr lang="en-GB" sz="3200" b="0" i="1" smtClean="0">
                              <a:latin typeface="Cambria Math"/>
                            </a:rPr>
                          </m:ctrlPr>
                        </m:radPr>
                        <m:deg/>
                        <m:e>
                          <m:r>
                            <a:rPr lang="en-GB" sz="3200" b="0" i="1" smtClean="0">
                              <a:latin typeface="Cambria Math"/>
                            </a:rPr>
                            <m:t>𝑣</m:t>
                          </m:r>
                        </m:e>
                      </m:rad>
                      <m:r>
                        <a:rPr lang="en-GB" sz="3200" b="0" i="1" smtClean="0">
                          <a:latin typeface="Cambria Math"/>
                        </a:rPr>
                        <m:t>+1</m:t>
                      </m:r>
                      <m:sSup>
                        <m:sSupPr>
                          <m:ctrlPr>
                            <a:rPr lang="en-GB" sz="3200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sz="3200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sz="3200" b="0" i="1" smtClean="0">
                              <a:latin typeface="Cambria Math"/>
                            </a:rPr>
                            <m:t>−7</m:t>
                          </m:r>
                        </m:sup>
                      </m:sSup>
                      <m:r>
                        <a:rPr lang="en-GB" sz="32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sz="3200" b="0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7688" y="4876800"/>
                <a:ext cx="4804777" cy="59061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3048000" y="4343400"/>
                <a:ext cx="3046731" cy="5870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latin typeface="Cambria Math"/>
                        </a:rPr>
                        <m:t>𝑣</m:t>
                      </m:r>
                      <m:r>
                        <a:rPr lang="en-GB" sz="3200" i="1">
                          <a:latin typeface="Cambria Math"/>
                        </a:rPr>
                        <m:t>=</m:t>
                      </m:r>
                      <m:r>
                        <a:rPr lang="en-GB" sz="3200" b="0" i="1" smtClean="0">
                          <a:latin typeface="Cambria Math"/>
                        </a:rPr>
                        <m:t>𝑣</m:t>
                      </m:r>
                      <m:r>
                        <a:rPr lang="en-GB" sz="3200" i="1">
                          <a:latin typeface="Cambria Math"/>
                        </a:rPr>
                        <m:t>/(1 −</m:t>
                      </m:r>
                      <m:sSubSup>
                        <m:sSubSupPr>
                          <m:ctrlPr>
                            <a:rPr lang="en-GB" sz="3200" i="1">
                              <a:latin typeface="Cambria Math"/>
                            </a:rPr>
                          </m:ctrlPr>
                        </m:sSubSupPr>
                        <m:e>
                          <m:r>
                            <a:rPr lang="en-GB" sz="3200" i="1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/>
                            </a:rPr>
                            <m:t>2</m:t>
                          </m:r>
                        </m:sub>
                        <m:sup>
                          <m:r>
                            <a:rPr lang="en-GB" sz="3200" i="1">
                              <a:latin typeface="Cambria Math"/>
                            </a:rPr>
                            <m:t>𝑡</m:t>
                          </m:r>
                        </m:sup>
                      </m:sSubSup>
                      <m:r>
                        <a:rPr lang="en-GB" sz="3200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4343400"/>
                <a:ext cx="3046731" cy="587084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/>
          <p:cNvCxnSpPr/>
          <p:nvPr/>
        </p:nvCxnSpPr>
        <p:spPr>
          <a:xfrm flipV="1">
            <a:off x="1219200" y="4343400"/>
            <a:ext cx="160020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Left Brace 15"/>
          <p:cNvSpPr/>
          <p:nvPr/>
        </p:nvSpPr>
        <p:spPr>
          <a:xfrm>
            <a:off x="2895600" y="3810000"/>
            <a:ext cx="228600" cy="1120484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304800" y="4842092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Bias correction</a:t>
            </a:r>
          </a:p>
        </p:txBody>
      </p:sp>
    </p:spTree>
    <p:extLst>
      <p:ext uri="{BB962C8B-B14F-4D97-AF65-F5344CB8AC3E}">
        <p14:creationId xmlns:p14="http://schemas.microsoft.com/office/powerpoint/2010/main" val="399180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dirty="0" smtClean="0">
              <a:hlinkClick r:id="rId2"/>
            </a:endParaRPr>
          </a:p>
          <a:p>
            <a:pPr marL="0" indent="0">
              <a:buNone/>
            </a:pPr>
            <a:endParaRPr lang="en-GB" dirty="0">
              <a:hlinkClick r:id="rId2"/>
            </a:endParaRPr>
          </a:p>
          <a:p>
            <a:pPr marL="0" indent="0">
              <a:buNone/>
            </a:pPr>
            <a:endParaRPr lang="en-GB" dirty="0" smtClean="0">
              <a:hlinkClick r:id="rId2"/>
            </a:endParaRPr>
          </a:p>
          <a:p>
            <a:pPr marL="0" indent="0">
              <a:buNone/>
            </a:pPr>
            <a:endParaRPr lang="en-GB" dirty="0">
              <a:hlinkClick r:id="rId2"/>
            </a:endParaRPr>
          </a:p>
          <a:p>
            <a:pPr marL="0" indent="0">
              <a:buNone/>
            </a:pPr>
            <a:endParaRPr lang="en-GB" dirty="0" smtClean="0">
              <a:hlinkClick r:id="rId2"/>
            </a:endParaRPr>
          </a:p>
          <a:p>
            <a:pPr marL="0" indent="0">
              <a:buNone/>
            </a:pPr>
            <a:endParaRPr lang="en-GB" dirty="0">
              <a:hlinkClick r:id="rId2"/>
            </a:endParaRPr>
          </a:p>
          <a:p>
            <a:pPr marL="0" indent="0">
              <a:buNone/>
            </a:pPr>
            <a:r>
              <a:rPr lang="en-GB" dirty="0" smtClean="0">
                <a:hlinkClick r:id="rId2"/>
              </a:rPr>
              <a:t>http</a:t>
            </a:r>
            <a:r>
              <a:rPr lang="en-GB" dirty="0">
                <a:hlinkClick r:id="rId2"/>
              </a:rPr>
              <a:t>://</a:t>
            </a:r>
            <a:r>
              <a:rPr lang="en-GB" dirty="0" smtClean="0">
                <a:hlinkClick r:id="rId2"/>
              </a:rPr>
              <a:t>www.denizyuret.com/2015/03/alec-radfords-animations-for.html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294" y="533400"/>
            <a:ext cx="4208506" cy="419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4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Today’s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Optimization algorithms</a:t>
            </a:r>
          </a:p>
          <a:p>
            <a:r>
              <a:rPr lang="en-GB" dirty="0" smtClean="0"/>
              <a:t>Convolutional </a:t>
            </a:r>
            <a:r>
              <a:rPr lang="en-GB" dirty="0"/>
              <a:t>neural networks: </a:t>
            </a:r>
            <a:endParaRPr lang="en-GB" dirty="0" smtClean="0"/>
          </a:p>
          <a:p>
            <a:pPr lvl="1"/>
            <a:r>
              <a:rPr lang="en-GB" dirty="0" smtClean="0"/>
              <a:t>History</a:t>
            </a:r>
          </a:p>
          <a:p>
            <a:pPr lvl="1"/>
            <a:r>
              <a:rPr lang="en-GB" dirty="0" smtClean="0"/>
              <a:t>Case studies</a:t>
            </a:r>
          </a:p>
          <a:p>
            <a:r>
              <a:rPr lang="en-GB" dirty="0" smtClean="0"/>
              <a:t>How to read a research paper?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040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Optimization algorithms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528" y="1600200"/>
            <a:ext cx="6788944" cy="4525963"/>
          </a:xfrm>
        </p:spPr>
      </p:pic>
      <p:sp>
        <p:nvSpPr>
          <p:cNvPr id="6" name="TextBox 5"/>
          <p:cNvSpPr txBox="1"/>
          <p:nvPr/>
        </p:nvSpPr>
        <p:spPr>
          <a:xfrm>
            <a:off x="420624" y="6292334"/>
            <a:ext cx="6611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https://awesomeopensource.com/project/3springs/viz_torch_optim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647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Optimizers in </a:t>
            </a:r>
            <a:r>
              <a:rPr lang="en-GB" dirty="0" err="1"/>
              <a:t>keras</a:t>
            </a:r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524000"/>
            <a:ext cx="6667500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4495799"/>
            <a:ext cx="6562725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636912"/>
            <a:ext cx="6534150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9182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Optional </a:t>
            </a:r>
            <a:r>
              <a:rPr lang="en-GB" smtClean="0"/>
              <a:t>additional reading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ruder.io/optimizing-gradient-descent/index.html#otherrecentoptimizers </a:t>
            </a:r>
            <a:endParaRPr lang="en-GB" dirty="0">
              <a:hlinkClick r:id="rId2"/>
            </a:endParaRPr>
          </a:p>
          <a:p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</a:t>
            </a:r>
            <a:r>
              <a:rPr lang="en-GB" dirty="0" smtClean="0">
                <a:hlinkClick r:id="rId2"/>
              </a:rPr>
              <a:t>www.youtube.com/watch?v=k8fTYJPd3_I</a:t>
            </a:r>
            <a:r>
              <a:rPr lang="en-GB" dirty="0" smtClean="0"/>
              <a:t> </a:t>
            </a:r>
          </a:p>
          <a:p>
            <a:r>
              <a:rPr lang="en-GB" dirty="0">
                <a:hlinkClick r:id="rId3"/>
              </a:rPr>
              <a:t>https://www.youtube.com/watch?v=_</a:t>
            </a:r>
            <a:r>
              <a:rPr lang="en-GB" dirty="0" smtClean="0">
                <a:hlinkClick r:id="rId3"/>
              </a:rPr>
              <a:t>e-LFe_igno</a:t>
            </a:r>
            <a:r>
              <a:rPr lang="en-GB" dirty="0" smtClean="0"/>
              <a:t> </a:t>
            </a:r>
            <a:endParaRPr lang="en-GB" dirty="0"/>
          </a:p>
          <a:p>
            <a:r>
              <a:rPr lang="en-GB" dirty="0">
                <a:hlinkClick r:id="rId4"/>
              </a:rPr>
              <a:t>https://</a:t>
            </a:r>
            <a:r>
              <a:rPr lang="en-GB" dirty="0" smtClean="0">
                <a:hlinkClick r:id="rId4"/>
              </a:rPr>
              <a:t>www.coursera.org/lecture/deep-neural-network/the-problem-of-local-optima-RFANA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364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Training a neural network</a:t>
            </a:r>
            <a:endParaRPr lang="en-GB" b="1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i="1" dirty="0" smtClean="0"/>
              <a:t>Learning rate scheduling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515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Learning rate</a:t>
            </a:r>
          </a:p>
        </p:txBody>
      </p:sp>
      <p:pic>
        <p:nvPicPr>
          <p:cNvPr id="7170" name="Picture 2" descr="Designing Your Neural Network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905000"/>
            <a:ext cx="4114800" cy="371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2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Learning rate decay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49579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Learning rate decay over time!</a:t>
            </a:r>
          </a:p>
          <a:p>
            <a:pPr lvl="1"/>
            <a:r>
              <a:rPr lang="en-GB" dirty="0"/>
              <a:t>Use a larger learning rate at the beginning and progressively reduce the learning rate</a:t>
            </a:r>
          </a:p>
          <a:p>
            <a:pPr lvl="1"/>
            <a:r>
              <a:rPr lang="en-GB" i="1" dirty="0"/>
              <a:t>t </a:t>
            </a:r>
            <a:r>
              <a:rPr lang="en-GB" dirty="0"/>
              <a:t>epoch, </a:t>
            </a:r>
            <a:r>
              <a:rPr lang="en-GB" i="1" dirty="0"/>
              <a:t>k – </a:t>
            </a:r>
            <a:r>
              <a:rPr lang="en-GB" dirty="0"/>
              <a:t>decay rate</a:t>
            </a:r>
            <a:endParaRPr lang="en-GB" i="1" dirty="0"/>
          </a:p>
          <a:p>
            <a:r>
              <a:rPr lang="en-GB" dirty="0"/>
              <a:t>Step decay:</a:t>
            </a:r>
          </a:p>
          <a:p>
            <a:pPr lvl="1"/>
            <a:r>
              <a:rPr lang="en-GB" dirty="0"/>
              <a:t>reduce learning rate by half after some epochs</a:t>
            </a:r>
          </a:p>
          <a:p>
            <a:r>
              <a:rPr lang="en-GB" dirty="0"/>
              <a:t>Exponential decay</a:t>
            </a:r>
          </a:p>
          <a:p>
            <a:endParaRPr lang="en-GB" dirty="0"/>
          </a:p>
          <a:p>
            <a:r>
              <a:rPr lang="en-GB" dirty="0"/>
              <a:t>1/t decay</a:t>
            </a:r>
          </a:p>
          <a:p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143000" y="4773168"/>
                <a:ext cx="1535677" cy="3742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𝛼</m:t>
                      </m:r>
                      <m:r>
                        <a:rPr lang="en-GB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𝛼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sSup>
                        <m:sSup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GB" b="0" i="1" smtClean="0">
                              <a:latin typeface="Cambria Math"/>
                            </a:rPr>
                            <m:t>−</m:t>
                          </m:r>
                          <m:r>
                            <a:rPr lang="en-GB" b="0" i="1" smtClean="0">
                              <a:latin typeface="Cambria Math"/>
                            </a:rPr>
                            <m:t>𝑘𝑡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3000" y="4773168"/>
                <a:ext cx="1535677" cy="374270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258824" y="5908810"/>
                <a:ext cx="19140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𝛼</m:t>
                      </m:r>
                      <m:r>
                        <a:rPr lang="en-GB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𝛼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m:rPr>
                          <m:lit/>
                        </m:rPr>
                        <a:rPr lang="en-GB" b="0" i="1" smtClean="0">
                          <a:latin typeface="Cambria Math"/>
                        </a:rPr>
                        <m:t>/</m:t>
                      </m:r>
                      <m:r>
                        <a:rPr lang="en-GB" b="0" i="1" smtClean="0">
                          <a:latin typeface="Cambria Math"/>
                        </a:rPr>
                        <m:t> (1+</m:t>
                      </m:r>
                      <m:r>
                        <a:rPr lang="en-GB" b="0" i="1" smtClean="0">
                          <a:latin typeface="Cambria Math"/>
                        </a:rPr>
                        <m:t>𝑘𝑡</m:t>
                      </m:r>
                      <m:r>
                        <a:rPr lang="en-GB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824" y="5908810"/>
                <a:ext cx="1914050" cy="369332"/>
              </a:xfrm>
              <a:prstGeom prst="rect">
                <a:avLst/>
              </a:prstGeom>
              <a:blipFill rotWithShape="1">
                <a:blip r:embed="rId3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797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 smtClean="0"/>
              <a:t>keras</a:t>
            </a:r>
            <a:r>
              <a:rPr lang="en-GB" dirty="0" smtClean="0"/>
              <a:t> optimizers schedules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07" y="3140968"/>
            <a:ext cx="8782050" cy="177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719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078" y="0"/>
            <a:ext cx="8229600" cy="1143000"/>
          </a:xfrm>
        </p:spPr>
        <p:txBody>
          <a:bodyPr/>
          <a:lstStyle/>
          <a:p>
            <a:pPr algn="l"/>
            <a:r>
              <a:rPr lang="en-GB" dirty="0"/>
              <a:t>Problem of local optima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3BE75AB-B0C1-4B18-97DF-DEE616814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90600"/>
            <a:ext cx="3048000" cy="30891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19C3E58-E00B-4612-B087-4FC1E4B58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417638"/>
            <a:ext cx="3352800" cy="28621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0542B90-26D7-43E3-81F2-8C073D88847F}"/>
              </a:ext>
            </a:extLst>
          </p:cNvPr>
          <p:cNvSpPr txBox="1"/>
          <p:nvPr/>
        </p:nvSpPr>
        <p:spPr>
          <a:xfrm>
            <a:off x="6096" y="4279784"/>
            <a:ext cx="9144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effectLst/>
                <a:latin typeface="OpenSans"/>
              </a:rPr>
              <a:t>Gradient is zero -&gt; in each direction it can either be a convex like a concave like function. </a:t>
            </a:r>
            <a:endParaRPr lang="en-US" sz="2800" b="0" i="0" dirty="0" smtClean="0">
              <a:effectLst/>
              <a:latin typeface="OpenSans"/>
            </a:endParaRPr>
          </a:p>
          <a:p>
            <a:r>
              <a:rPr lang="en-US" sz="2800" dirty="0" smtClean="0">
                <a:latin typeface="OpenSans"/>
              </a:rPr>
              <a:t>Saddle points.</a:t>
            </a:r>
            <a:endParaRPr lang="en-US" sz="2800" b="0" i="0" dirty="0">
              <a:effectLst/>
              <a:latin typeface="OpenSans"/>
            </a:endParaRPr>
          </a:p>
          <a:p>
            <a:r>
              <a:rPr lang="en-GB" sz="2600" dirty="0" smtClean="0"/>
              <a:t>Unlikely to get stuck in local optima</a:t>
            </a:r>
          </a:p>
          <a:p>
            <a:r>
              <a:rPr lang="en-GB" sz="2600" dirty="0" smtClean="0">
                <a:hlinkClick r:id="rId4"/>
              </a:rPr>
              <a:t>https</a:t>
            </a:r>
            <a:r>
              <a:rPr lang="en-GB" sz="2600" dirty="0">
                <a:hlinkClick r:id="rId4"/>
              </a:rPr>
              <a:t>://</a:t>
            </a:r>
            <a:r>
              <a:rPr lang="en-GB" sz="2600" dirty="0" smtClean="0">
                <a:hlinkClick r:id="rId4"/>
              </a:rPr>
              <a:t>www.coursera.org/lecture/deep-neural-network/the-problem-of-local-optima-RFANA</a:t>
            </a:r>
            <a:r>
              <a:rPr lang="en-GB" sz="2600" dirty="0" smtClean="0"/>
              <a:t> </a:t>
            </a:r>
            <a:endParaRPr lang="en-GB" sz="2600" dirty="0"/>
          </a:p>
        </p:txBody>
      </p:sp>
    </p:spTree>
    <p:extLst>
      <p:ext uri="{BB962C8B-B14F-4D97-AF65-F5344CB8AC3E}">
        <p14:creationId xmlns:p14="http://schemas.microsoft.com/office/powerpoint/2010/main" val="183613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A47DE2-3BA4-4C0A-B7DE-F738D1464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of plateaus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42EBDCFE-9324-4044-85FA-BE22A321F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285" y="2400300"/>
            <a:ext cx="7474727" cy="2057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" y="4800600"/>
            <a:ext cx="4721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Plateaus can make the learning process too slow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48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/>
              <a:t>Previously</a:t>
            </a:r>
            <a:br>
              <a:rPr lang="en-GB" dirty="0"/>
            </a:br>
            <a:r>
              <a:rPr lang="en-GB" sz="2200" dirty="0"/>
              <a:t>Convolutional neural networks</a:t>
            </a:r>
            <a:br>
              <a:rPr lang="en-GB" sz="2200" dirty="0"/>
            </a:br>
            <a:endParaRPr lang="en-GB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Convolutional neural networks</a:t>
            </a:r>
          </a:p>
          <a:p>
            <a:pPr lvl="1"/>
            <a:r>
              <a:rPr lang="en-GB" dirty="0"/>
              <a:t>Convolutional layers</a:t>
            </a:r>
          </a:p>
          <a:p>
            <a:pPr lvl="1"/>
            <a:r>
              <a:rPr lang="en-GB" dirty="0"/>
              <a:t>Pooling layers</a:t>
            </a:r>
          </a:p>
          <a:p>
            <a:pPr lvl="1"/>
            <a:r>
              <a:rPr lang="en-GB" dirty="0"/>
              <a:t>Fully connected layers</a:t>
            </a:r>
          </a:p>
          <a:p>
            <a:pPr marL="0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4098" name="Picture 2" descr="Blocks clipart tower lego, Blocks tower lego Transparent FREE for download  on WebStockReview 202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94" t="23079" r="29411" b="11161"/>
          <a:stretch/>
        </p:blipFill>
        <p:spPr bwMode="auto">
          <a:xfrm>
            <a:off x="7380312" y="3099816"/>
            <a:ext cx="1344744" cy="3758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29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0520"/>
            <a:ext cx="8229600" cy="1143000"/>
          </a:xfrm>
        </p:spPr>
        <p:txBody>
          <a:bodyPr/>
          <a:lstStyle/>
          <a:p>
            <a:pPr algn="l"/>
            <a:r>
              <a:rPr lang="en-GB" dirty="0"/>
              <a:t>Level sets of a surface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55648"/>
            <a:ext cx="8246322" cy="3691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6248400"/>
            <a:ext cx="20072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https://mathinsight.org/level_sets</a:t>
            </a:r>
            <a:r>
              <a:rPr lang="en-GB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6395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Convolution layers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6309320"/>
            <a:ext cx="8229600" cy="392907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GB" dirty="0"/>
              <a:t>Image source: </a:t>
            </a: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towardsdatascience.com/a-comprehensive-introduction-to-different-types-of-convolutions-in-deep-learning-669281e58215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4098" name="Picture 2" descr="Image for po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6383" y="1268760"/>
            <a:ext cx="5687617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9013" y="2060848"/>
            <a:ext cx="3534875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600" dirty="0"/>
              <a:t>Shared parameters</a:t>
            </a:r>
          </a:p>
          <a:p>
            <a:r>
              <a:rPr lang="en-GB" sz="2600" dirty="0" err="1"/>
              <a:t>Sparsity</a:t>
            </a:r>
            <a:r>
              <a:rPr lang="en-GB" sz="2600" dirty="0"/>
              <a:t> of connections</a:t>
            </a:r>
          </a:p>
        </p:txBody>
      </p:sp>
    </p:spTree>
    <p:extLst>
      <p:ext uri="{BB962C8B-B14F-4D97-AF65-F5344CB8AC3E}">
        <p14:creationId xmlns:p14="http://schemas.microsoft.com/office/powerpoint/2010/main" val="1606476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Pooling layers</a:t>
            </a:r>
            <a:endParaRPr lang="en-GB" dirty="0"/>
          </a:p>
        </p:txBody>
      </p:sp>
      <p:pic>
        <p:nvPicPr>
          <p:cNvPr id="18434" name="Picture 2" descr="CNN | Introduction to Pooling Layer - GeeksforGee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3" y="2276872"/>
            <a:ext cx="8175253" cy="2917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493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/>
              <a:t>Previously</a:t>
            </a:r>
            <a:br>
              <a:rPr lang="en-GB" dirty="0"/>
            </a:br>
            <a:r>
              <a:rPr lang="en-GB" sz="2200" dirty="0"/>
              <a:t>Convolutional neural networks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Training a neural network</a:t>
            </a:r>
          </a:p>
          <a:p>
            <a:pPr lvl="1"/>
            <a:r>
              <a:rPr lang="en-GB" dirty="0"/>
              <a:t>Good initialization</a:t>
            </a:r>
          </a:p>
          <a:p>
            <a:pPr lvl="1"/>
            <a:r>
              <a:rPr lang="en-GB" dirty="0"/>
              <a:t>Batch normalization</a:t>
            </a:r>
          </a:p>
          <a:p>
            <a:pPr lvl="1"/>
            <a:r>
              <a:rPr lang="en-GB" dirty="0"/>
              <a:t>Regularization</a:t>
            </a:r>
          </a:p>
          <a:p>
            <a:pPr lvl="1"/>
            <a:r>
              <a:rPr lang="en-GB" dirty="0"/>
              <a:t>Batch training</a:t>
            </a:r>
          </a:p>
          <a:p>
            <a:pPr lvl="2"/>
            <a:r>
              <a:rPr lang="en-GB" dirty="0"/>
              <a:t>Stochastic gradient descent</a:t>
            </a:r>
          </a:p>
          <a:p>
            <a:pPr lvl="2"/>
            <a:r>
              <a:rPr lang="en-GB" dirty="0"/>
              <a:t>Mini-batch gradient descent</a:t>
            </a:r>
          </a:p>
          <a:p>
            <a:pPr lvl="2"/>
            <a:r>
              <a:rPr lang="en-GB" dirty="0"/>
              <a:t>Batched gradient descent</a:t>
            </a:r>
          </a:p>
          <a:p>
            <a:pPr lvl="1"/>
            <a:r>
              <a:rPr lang="en-GB" dirty="0"/>
              <a:t>Optimizers</a:t>
            </a:r>
          </a:p>
        </p:txBody>
      </p:sp>
    </p:spTree>
    <p:extLst>
      <p:ext uri="{BB962C8B-B14F-4D97-AF65-F5344CB8AC3E}">
        <p14:creationId xmlns:p14="http://schemas.microsoft.com/office/powerpoint/2010/main" val="51895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LeNet</a:t>
            </a:r>
            <a:r>
              <a:rPr lang="en-GB" dirty="0"/>
              <a:t> 5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579656"/>
            <a:ext cx="8139227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7504" y="4149080"/>
            <a:ext cx="8784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Conv</a:t>
            </a:r>
            <a:r>
              <a:rPr lang="en-GB" sz="2400" dirty="0"/>
              <a:t> filters have size 5x5 and are applied at stride 1</a:t>
            </a:r>
          </a:p>
          <a:p>
            <a:r>
              <a:rPr lang="en-GB" sz="2400" dirty="0"/>
              <a:t>Subsampling (Pooling) layers have size 2x2 and are applied at stride 2</a:t>
            </a:r>
          </a:p>
          <a:p>
            <a:r>
              <a:rPr lang="en-GB" sz="2400" dirty="0"/>
              <a:t> [CONV-POOL-CONV-POOL-FC-FC]</a:t>
            </a:r>
          </a:p>
        </p:txBody>
      </p:sp>
    </p:spTree>
    <p:extLst>
      <p:ext uri="{BB962C8B-B14F-4D97-AF65-F5344CB8AC3E}">
        <p14:creationId xmlns:p14="http://schemas.microsoft.com/office/powerpoint/2010/main" val="143488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LeNet</a:t>
            </a:r>
            <a:r>
              <a:rPr lang="en-GB" dirty="0"/>
              <a:t> 5</a:t>
            </a:r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8" y="1196752"/>
            <a:ext cx="6448003" cy="5262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136" y="2708920"/>
            <a:ext cx="3200400" cy="189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6645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Prepare the ImageNet dataset — gluoncv 0.9.0 document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28" y="908720"/>
            <a:ext cx="8612400" cy="344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9552" y="4797152"/>
            <a:ext cx="252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14,197,122 images </a:t>
            </a:r>
          </a:p>
          <a:p>
            <a:r>
              <a:rPr lang="en-GB" dirty="0"/>
              <a:t>1000 categories </a:t>
            </a:r>
          </a:p>
        </p:txBody>
      </p:sp>
      <p:pic>
        <p:nvPicPr>
          <p:cNvPr id="25606" name="Picture 6" descr="Estonian athletes preparing for 2020 Tokyo Summer Olympics to receive  additional fund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4778540"/>
            <a:ext cx="2671267" cy="1887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95536" y="188640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2012</a:t>
            </a:r>
          </a:p>
        </p:txBody>
      </p:sp>
    </p:spTree>
    <p:extLst>
      <p:ext uri="{BB962C8B-B14F-4D97-AF65-F5344CB8AC3E}">
        <p14:creationId xmlns:p14="http://schemas.microsoft.com/office/powerpoint/2010/main" val="90911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N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872" y="1484784"/>
            <a:ext cx="7343775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6749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 smtClean="0"/>
              <a:t>Alexnet</a:t>
            </a:r>
            <a:r>
              <a:rPr lang="en-GB" dirty="0" smtClean="0"/>
              <a:t>, 2012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68760"/>
            <a:ext cx="7798616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9512" y="4149080"/>
            <a:ext cx="9074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 single GTX 580 GPU has only 3GB of memory, which limits the maximum size of the networks</a:t>
            </a:r>
          </a:p>
          <a:p>
            <a:r>
              <a:rPr lang="en-GB" dirty="0"/>
              <a:t>that can be trained on it.</a:t>
            </a:r>
          </a:p>
        </p:txBody>
      </p:sp>
    </p:spTree>
    <p:extLst>
      <p:ext uri="{BB962C8B-B14F-4D97-AF65-F5344CB8AC3E}">
        <p14:creationId xmlns:p14="http://schemas.microsoft.com/office/powerpoint/2010/main" val="281346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Alexnet</a:t>
            </a:r>
            <a:r>
              <a:rPr lang="en-GB" dirty="0"/>
              <a:t>, 2012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68760"/>
            <a:ext cx="7798616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xmlns="" id="{CB60FB69-ECBC-48E6-BDF8-DF14F9AA9869}"/>
                  </a:ext>
                </a:extLst>
              </p:cNvPr>
              <p:cNvSpPr txBox="1"/>
              <p:nvPr/>
            </p:nvSpPr>
            <p:spPr>
              <a:xfrm>
                <a:off x="4860032" y="3789040"/>
                <a:ext cx="4148700" cy="9253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GB" sz="32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3200" i="1" smtClean="0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32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sub>
                          </m:s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+2</m:t>
                          </m:r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B60FB69-ECBC-48E6-BDF8-DF14F9AA98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32" y="3789040"/>
                <a:ext cx="4148700" cy="925382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251520" y="4149080"/>
            <a:ext cx="33843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size: (227, 227, 3) </a:t>
            </a:r>
          </a:p>
          <a:p>
            <a:r>
              <a:rPr lang="en-GB" dirty="0"/>
              <a:t>First layer: 96 filter of size </a:t>
            </a:r>
            <a:r>
              <a:rPr lang="en-GB" dirty="0" smtClean="0"/>
              <a:t>11x11</a:t>
            </a:r>
          </a:p>
          <a:p>
            <a:endParaRPr lang="en-GB" dirty="0"/>
          </a:p>
          <a:p>
            <a:r>
              <a:rPr lang="en-GB" b="1" dirty="0" smtClean="0">
                <a:solidFill>
                  <a:srgbClr val="FF0000"/>
                </a:solidFill>
              </a:rPr>
              <a:t>What is the output volume size and the number of parameter in this layer?</a:t>
            </a:r>
            <a:endParaRPr lang="en-GB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17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Alexnet</a:t>
            </a:r>
            <a:r>
              <a:rPr lang="en-GB" dirty="0"/>
              <a:t>, 2012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68760"/>
            <a:ext cx="7798616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xmlns="" id="{CB60FB69-ECBC-48E6-BDF8-DF14F9AA9869}"/>
                  </a:ext>
                </a:extLst>
              </p:cNvPr>
              <p:cNvSpPr txBox="1"/>
              <p:nvPr/>
            </p:nvSpPr>
            <p:spPr>
              <a:xfrm>
                <a:off x="4860032" y="3789040"/>
                <a:ext cx="4148700" cy="9253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GB" sz="32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3200" i="1" smtClean="0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32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sub>
                          </m:s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+2</m:t>
                          </m:r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B60FB69-ECBC-48E6-BDF8-DF14F9AA98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032" y="3789040"/>
                <a:ext cx="4148700" cy="925382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251520" y="4149080"/>
            <a:ext cx="33843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size: (227, 227, 3) </a:t>
            </a:r>
          </a:p>
          <a:p>
            <a:r>
              <a:rPr lang="en-GB" dirty="0"/>
              <a:t>First layer: 96 filter of size 11x11</a:t>
            </a:r>
          </a:p>
          <a:p>
            <a:endParaRPr lang="en-GB" dirty="0"/>
          </a:p>
          <a:p>
            <a:r>
              <a:rPr lang="en-GB" b="1" dirty="0">
                <a:solidFill>
                  <a:srgbClr val="FF0000"/>
                </a:solidFill>
              </a:rPr>
              <a:t>Output volume: 55x55x96 </a:t>
            </a:r>
          </a:p>
          <a:p>
            <a:r>
              <a:rPr lang="en-GB" b="1" dirty="0">
                <a:solidFill>
                  <a:srgbClr val="FF0000"/>
                </a:solidFill>
              </a:rPr>
              <a:t>Parameters: (11*11*3)*96 </a:t>
            </a:r>
            <a:r>
              <a:rPr lang="en-GB" b="1" dirty="0" smtClean="0">
                <a:solidFill>
                  <a:srgbClr val="FF0000"/>
                </a:solidFill>
              </a:rPr>
              <a:t>~ </a:t>
            </a:r>
            <a:r>
              <a:rPr lang="en-GB" b="1" dirty="0">
                <a:solidFill>
                  <a:srgbClr val="FF0000"/>
                </a:solidFill>
              </a:rPr>
              <a:t>35K</a:t>
            </a:r>
          </a:p>
        </p:txBody>
      </p:sp>
    </p:spTree>
    <p:extLst>
      <p:ext uri="{BB962C8B-B14F-4D97-AF65-F5344CB8AC3E}">
        <p14:creationId xmlns:p14="http://schemas.microsoft.com/office/powerpoint/2010/main" val="49419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Problems with gradient descent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78" y="2971800"/>
            <a:ext cx="8750300" cy="246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769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What if loss changes abruptly on one direction and slower in the other direction? </a:t>
            </a:r>
          </a:p>
        </p:txBody>
      </p:sp>
    </p:spTree>
    <p:extLst>
      <p:ext uri="{BB962C8B-B14F-4D97-AF65-F5344CB8AC3E}">
        <p14:creationId xmlns:p14="http://schemas.microsoft.com/office/powerpoint/2010/main" val="395521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Alexnet</a:t>
            </a:r>
            <a:endParaRPr lang="en-GB" dirty="0"/>
          </a:p>
        </p:txBody>
      </p:sp>
      <p:pic>
        <p:nvPicPr>
          <p:cNvPr id="2050" name="Picture 2" descr="Difference between AlexNet, VGGNet, ResNet, and Inception | by Aqeel Anwar  | Towards Data Scien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44824"/>
            <a:ext cx="8472042" cy="3615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31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12088"/>
            <a:ext cx="8229600" cy="1143000"/>
          </a:xfrm>
        </p:spPr>
        <p:txBody>
          <a:bodyPr/>
          <a:lstStyle/>
          <a:p>
            <a:pPr algn="l"/>
            <a:r>
              <a:rPr lang="en-GB" dirty="0" err="1"/>
              <a:t>Alexnet</a:t>
            </a:r>
            <a:endParaRPr lang="en-GB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396" y="1592796"/>
            <a:ext cx="4023603" cy="1800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" y="1268760"/>
            <a:ext cx="4829551" cy="2448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632590"/>
            <a:ext cx="7620124" cy="3058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1600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Alexnet</a:t>
            </a:r>
            <a:r>
              <a:rPr lang="en-GB" dirty="0"/>
              <a:t> – 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First use of </a:t>
            </a:r>
            <a:r>
              <a:rPr lang="en-GB" dirty="0" err="1"/>
              <a:t>ReLU</a:t>
            </a:r>
            <a:endParaRPr lang="en-GB" dirty="0"/>
          </a:p>
          <a:p>
            <a:r>
              <a:rPr lang="en-GB" dirty="0"/>
              <a:t>Overlapped max pooling</a:t>
            </a:r>
          </a:p>
          <a:p>
            <a:r>
              <a:rPr lang="en-GB" dirty="0"/>
              <a:t>Used normalization layers</a:t>
            </a:r>
          </a:p>
          <a:p>
            <a:pPr lvl="1"/>
            <a:r>
              <a:rPr lang="en-GB" dirty="0"/>
              <a:t>Not used anymore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1788" y="1298435"/>
            <a:ext cx="3514743" cy="2710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7" y="4293096"/>
            <a:ext cx="4536504" cy="1115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781473" y="4221088"/>
            <a:ext cx="3351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RELU (solid line) effect on training</a:t>
            </a:r>
          </a:p>
          <a:p>
            <a:r>
              <a:rPr lang="en-GB" dirty="0" err="1"/>
              <a:t>v</a:t>
            </a:r>
            <a:r>
              <a:rPr lang="en-GB" dirty="0" err="1" smtClean="0"/>
              <a:t>s</a:t>
            </a:r>
            <a:r>
              <a:rPr lang="en-GB" dirty="0" smtClean="0"/>
              <a:t> </a:t>
            </a:r>
            <a:r>
              <a:rPr lang="en-GB" dirty="0" err="1" smtClean="0"/>
              <a:t>tanh</a:t>
            </a:r>
            <a:r>
              <a:rPr lang="en-GB" dirty="0" smtClean="0"/>
              <a:t> (dashed line)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202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Alexnet</a:t>
            </a:r>
            <a:r>
              <a:rPr lang="en-GB" dirty="0"/>
              <a:t> – 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Training setup</a:t>
            </a:r>
          </a:p>
          <a:p>
            <a:pPr lvl="1"/>
            <a:r>
              <a:rPr lang="en-GB" dirty="0"/>
              <a:t>Dropout 0.5</a:t>
            </a:r>
          </a:p>
          <a:p>
            <a:pPr lvl="1"/>
            <a:r>
              <a:rPr lang="en-GB" dirty="0"/>
              <a:t>Data augmentation</a:t>
            </a:r>
          </a:p>
          <a:p>
            <a:pPr lvl="1"/>
            <a:r>
              <a:rPr lang="en-GB" dirty="0"/>
              <a:t>Batch size 128</a:t>
            </a:r>
          </a:p>
          <a:p>
            <a:pPr lvl="1"/>
            <a:r>
              <a:rPr lang="en-GB" dirty="0"/>
              <a:t>Gradient descent with momentum (beta = 0.9)</a:t>
            </a:r>
          </a:p>
          <a:p>
            <a:pPr lvl="1"/>
            <a:r>
              <a:rPr lang="en-GB" dirty="0"/>
              <a:t>Initial learning rate: 1e-2, reduced manually, when a plateau was reached</a:t>
            </a:r>
          </a:p>
          <a:p>
            <a:pPr lvl="1"/>
            <a:r>
              <a:rPr lang="en-GB" dirty="0"/>
              <a:t>7 </a:t>
            </a:r>
            <a:r>
              <a:rPr lang="en-GB" dirty="0" err="1"/>
              <a:t>Alexnet</a:t>
            </a:r>
            <a:r>
              <a:rPr lang="en-GB" dirty="0"/>
              <a:t> ensemble: 18.2% -&gt; 15.4%</a:t>
            </a:r>
          </a:p>
        </p:txBody>
      </p:sp>
    </p:spTree>
    <p:extLst>
      <p:ext uri="{BB962C8B-B14F-4D97-AF65-F5344CB8AC3E}">
        <p14:creationId xmlns:p14="http://schemas.microsoft.com/office/powerpoint/2010/main" val="358699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ZFNet</a:t>
            </a:r>
            <a:r>
              <a:rPr lang="en-GB" dirty="0"/>
              <a:t>, 2013</a:t>
            </a:r>
          </a:p>
        </p:txBody>
      </p:sp>
      <p:pic>
        <p:nvPicPr>
          <p:cNvPr id="4" name="Picture 2" descr="ImageN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340768"/>
            <a:ext cx="7343775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27584" y="5733256"/>
            <a:ext cx="496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Built on top of </a:t>
            </a:r>
            <a:r>
              <a:rPr lang="en-GB" dirty="0" err="1"/>
              <a:t>Alexnet</a:t>
            </a:r>
            <a:r>
              <a:rPr lang="en-GB" dirty="0"/>
              <a:t>, </a:t>
            </a:r>
            <a:r>
              <a:rPr lang="en-GB" dirty="0" smtClean="0"/>
              <a:t>improved </a:t>
            </a:r>
            <a:r>
              <a:rPr lang="en-GB" dirty="0" err="1"/>
              <a:t>hyperparameters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900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ZFNet</a:t>
            </a: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72816"/>
            <a:ext cx="9079715" cy="2223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9552" y="4585649"/>
            <a:ext cx="77768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CONV1: change from (11x11 stride 4) to (7x7 stride 2)</a:t>
            </a:r>
          </a:p>
          <a:p>
            <a:r>
              <a:rPr lang="en-GB" dirty="0"/>
              <a:t>CONV3, 4, 5: instead of 384, 384, 256 filters use 512, 1024, 512</a:t>
            </a:r>
          </a:p>
        </p:txBody>
      </p:sp>
    </p:spTree>
    <p:extLst>
      <p:ext uri="{BB962C8B-B14F-4D97-AF65-F5344CB8AC3E}">
        <p14:creationId xmlns:p14="http://schemas.microsoft.com/office/powerpoint/2010/main" val="342892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ZFNet</a:t>
            </a:r>
            <a:endParaRPr lang="en-GB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196752"/>
            <a:ext cx="782955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592238" y="5445224"/>
            <a:ext cx="77768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CONV1: change from (11x11 stride 4) to (7x7 stride 2)</a:t>
            </a:r>
          </a:p>
          <a:p>
            <a:r>
              <a:rPr lang="en-GB" dirty="0"/>
              <a:t>CONV3, 4, 5: instead of 384, 384, 256 filters use 512, 1024, 512</a:t>
            </a:r>
          </a:p>
          <a:p>
            <a:r>
              <a:rPr lang="en-GB" b="1" dirty="0" err="1">
                <a:solidFill>
                  <a:srgbClr val="FF0000"/>
                </a:solidFill>
              </a:rPr>
              <a:t>ImageNet</a:t>
            </a:r>
            <a:r>
              <a:rPr lang="en-GB" b="1" dirty="0">
                <a:solidFill>
                  <a:srgbClr val="FF0000"/>
                </a:solidFill>
              </a:rPr>
              <a:t> top 5 error: 15.4% -&gt; 14.8%</a:t>
            </a:r>
          </a:p>
        </p:txBody>
      </p:sp>
      <p:sp>
        <p:nvSpPr>
          <p:cNvPr id="4" name="AutoShape 5" descr="Clarifai - Crunchbase Company Profile &amp; Fundi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8199" name="Picture 7" descr="Clarifai - Crunchbase Company Profile &amp; Fund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5142585"/>
            <a:ext cx="1531665" cy="152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55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ZFNet</a:t>
            </a:r>
            <a:r>
              <a:rPr lang="en-GB" dirty="0"/>
              <a:t> – feature generalization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1204" y="1268760"/>
            <a:ext cx="2855720" cy="4525963"/>
          </a:xfrm>
        </p:spPr>
        <p:txBody>
          <a:bodyPr/>
          <a:lstStyle/>
          <a:p>
            <a:r>
              <a:rPr lang="en-GB" dirty="0"/>
              <a:t>Caltech 256</a:t>
            </a:r>
          </a:p>
        </p:txBody>
      </p:sp>
      <p:pic>
        <p:nvPicPr>
          <p:cNvPr id="9220" name="Picture 4" descr="http://www.vision.caltech.edu/Image_Datasets/Caltech256/intro_tight_cro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129" y="2152927"/>
            <a:ext cx="3109871" cy="2127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775"/>
            <a:ext cx="6286500" cy="490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136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VGG, 2014</a:t>
            </a:r>
          </a:p>
        </p:txBody>
      </p:sp>
      <p:pic>
        <p:nvPicPr>
          <p:cNvPr id="4" name="Picture 2" descr="ImageN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3" y="1484784"/>
            <a:ext cx="7343775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7443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Simplifies the network architectures</a:t>
            </a:r>
          </a:p>
          <a:p>
            <a:pPr lvl="1"/>
            <a:r>
              <a:rPr lang="en-GB" dirty="0"/>
              <a:t>Always use 3x3 filters for convolutions</a:t>
            </a:r>
          </a:p>
          <a:p>
            <a:pPr lvl="1"/>
            <a:r>
              <a:rPr lang="en-GB" dirty="0"/>
              <a:t>Always use max pooling of filter size 2x2 and a stride of 2</a:t>
            </a:r>
          </a:p>
        </p:txBody>
      </p:sp>
    </p:spTree>
    <p:extLst>
      <p:ext uri="{BB962C8B-B14F-4D97-AF65-F5344CB8AC3E}">
        <p14:creationId xmlns:p14="http://schemas.microsoft.com/office/powerpoint/2010/main" val="1300087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Problems with gradient descent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769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What if loss changes abruptly on one direction and slower in the other direction?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93878" y="2971800"/>
            <a:ext cx="8750300" cy="2463800"/>
            <a:chOff x="293878" y="2971800"/>
            <a:chExt cx="8750300" cy="2463800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3878" y="2971800"/>
              <a:ext cx="8750300" cy="2463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5" name="Straight Arrow Connector 4"/>
            <p:cNvCxnSpPr/>
            <p:nvPr/>
          </p:nvCxnSpPr>
          <p:spPr>
            <a:xfrm>
              <a:off x="2819400" y="4800600"/>
              <a:ext cx="22860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2743200" y="3733800"/>
              <a:ext cx="0" cy="106680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593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012" y="337805"/>
            <a:ext cx="5724128" cy="5690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624" y="5924146"/>
            <a:ext cx="5362575" cy="866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-29680" y="1196752"/>
            <a:ext cx="314269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dirty="0"/>
              <a:t>- Always use 3x3 filters for convolutions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Always use max pooling of filter size 2x2 and a stride of 2</a:t>
            </a:r>
          </a:p>
          <a:p>
            <a:pPr marL="742950" lvl="1" indent="-285750">
              <a:buFontTx/>
              <a:buChar char="-"/>
            </a:pPr>
            <a:endParaRPr lang="en-GB" dirty="0"/>
          </a:p>
          <a:p>
            <a:pPr lvl="1"/>
            <a:r>
              <a:rPr lang="en-GB" b="1" dirty="0">
                <a:solidFill>
                  <a:srgbClr val="FF0000"/>
                </a:solidFill>
              </a:rPr>
              <a:t>Top 5 accuracy: 11.7 -&gt; 7.3 </a:t>
            </a:r>
          </a:p>
        </p:txBody>
      </p:sp>
    </p:spTree>
    <p:extLst>
      <p:ext uri="{BB962C8B-B14F-4D97-AF65-F5344CB8AC3E}">
        <p14:creationId xmlns:p14="http://schemas.microsoft.com/office/powerpoint/2010/main" val="179778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918" y="0"/>
            <a:ext cx="3250704" cy="1143000"/>
          </a:xfrm>
        </p:spPr>
        <p:txBody>
          <a:bodyPr/>
          <a:lstStyle/>
          <a:p>
            <a:r>
              <a:rPr lang="en-GB" dirty="0"/>
              <a:t>VGG </a:t>
            </a:r>
          </a:p>
        </p:txBody>
      </p:sp>
      <p:pic>
        <p:nvPicPr>
          <p:cNvPr id="4098" name="Picture 2" descr="Step by step VGG16 implementation in Keras for beginners | by Rohit Thakur  | Towards Data Scien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404664"/>
            <a:ext cx="4104456" cy="6349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2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“It is easy to see that a stack of two 3×3 conv. layers has an effective receptive field of 5×5; three such layers have a 7 × 7 effective receptive field.”</a:t>
            </a:r>
          </a:p>
          <a:p>
            <a:endParaRPr lang="en-GB" i="1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913" y="4149080"/>
            <a:ext cx="600075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314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“It is easy to see that a stack of two 3×3 conv. layers has an effective receptive field of 5×5; three such layers have a 7 × 7 effective receptive field.”</a:t>
            </a:r>
          </a:p>
          <a:p>
            <a:endParaRPr lang="en-GB" i="1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737" y="3738016"/>
            <a:ext cx="6830526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151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“It is easy to see that a stack of two 3×3 conv. layers has an effective receptive field of 5×5; three such layers have a 7 × 7 effective receptive field.”</a:t>
            </a:r>
          </a:p>
          <a:p>
            <a:endParaRPr lang="en-GB" i="1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963" y="3789040"/>
            <a:ext cx="5934075" cy="226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696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“It is easy to see that a stack of two 3×3 conv. layers has an effective receptive field of 5×5; three such layers have a 7 × 7 effective receptive field.”</a:t>
            </a:r>
          </a:p>
          <a:p>
            <a:endParaRPr lang="en-GB" i="1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001" y="3789040"/>
            <a:ext cx="6431998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893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“It is easy to see that a stack of two 3×3 conv. layers has an effective receptive field of 5×5; three such layers have a 7 × 7 effective receptive field.”</a:t>
            </a:r>
          </a:p>
          <a:p>
            <a:endParaRPr lang="en-GB" i="1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754" y="3717032"/>
            <a:ext cx="6882493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762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“It is easy to see that a stack of two 3×3 conv. layers has an effective receptive field of 5×5; three such layers have a 7 × 7 effective receptive field.”</a:t>
            </a:r>
          </a:p>
          <a:p>
            <a:r>
              <a:rPr lang="en-GB" dirty="0"/>
              <a:t>What is the effect of this replacement in terms on the number of parameters?</a:t>
            </a:r>
          </a:p>
          <a:p>
            <a:r>
              <a:rPr lang="en-GB" dirty="0"/>
              <a:t>What about non-</a:t>
            </a:r>
            <a:r>
              <a:rPr lang="en-GB" dirty="0" err="1"/>
              <a:t>linearities</a:t>
            </a:r>
            <a:r>
              <a:rPr lang="en-GB" dirty="0"/>
              <a:t>?</a:t>
            </a:r>
          </a:p>
          <a:p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25376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“It is easy to see that a stack of two 3×3 conv. layers has an effective receptive field of 5×5; three such layers have a 7 × 7 effective receptive field.”</a:t>
            </a:r>
          </a:p>
          <a:p>
            <a:r>
              <a:rPr lang="en-GB" dirty="0"/>
              <a:t>What is the effect of this replacement in terms on the number of parameters</a:t>
            </a:r>
            <a:r>
              <a:rPr lang="en-GB" dirty="0" smtClean="0"/>
              <a:t>?</a:t>
            </a:r>
          </a:p>
          <a:p>
            <a:pPr marL="0" indent="0">
              <a:buNone/>
            </a:pPr>
            <a:r>
              <a:rPr lang="en-GB" dirty="0" smtClean="0"/>
              <a:t>3*(3</a:t>
            </a:r>
            <a:r>
              <a:rPr lang="en-GB" baseline="30000" dirty="0" smtClean="0"/>
              <a:t>2</a:t>
            </a:r>
            <a:r>
              <a:rPr lang="en-GB" dirty="0" smtClean="0"/>
              <a:t>C) </a:t>
            </a:r>
            <a:r>
              <a:rPr lang="en-GB" dirty="0"/>
              <a:t>= </a:t>
            </a:r>
            <a:r>
              <a:rPr lang="en-GB" dirty="0" smtClean="0"/>
              <a:t>27C</a:t>
            </a:r>
            <a:r>
              <a:rPr lang="en-GB" baseline="30000" dirty="0" smtClean="0"/>
              <a:t> </a:t>
            </a:r>
            <a:r>
              <a:rPr lang="en-GB" dirty="0" err="1" smtClean="0"/>
              <a:t>vs</a:t>
            </a:r>
            <a:r>
              <a:rPr lang="en-GB" dirty="0" smtClean="0"/>
              <a:t> 7</a:t>
            </a:r>
            <a:r>
              <a:rPr lang="en-GB" baseline="30000" dirty="0" smtClean="0"/>
              <a:t>2</a:t>
            </a:r>
            <a:r>
              <a:rPr lang="en-GB" dirty="0" smtClean="0"/>
              <a:t>C</a:t>
            </a:r>
            <a:r>
              <a:rPr lang="en-GB" baseline="30000" dirty="0" smtClean="0"/>
              <a:t> </a:t>
            </a:r>
            <a:r>
              <a:rPr lang="en-GB" dirty="0" smtClean="0"/>
              <a:t>= 49C</a:t>
            </a:r>
            <a:endParaRPr lang="en-GB" dirty="0"/>
          </a:p>
          <a:p>
            <a:r>
              <a:rPr lang="en-GB" dirty="0"/>
              <a:t>What about non-</a:t>
            </a:r>
            <a:r>
              <a:rPr lang="en-GB" dirty="0" err="1"/>
              <a:t>linearities</a:t>
            </a:r>
            <a:r>
              <a:rPr lang="en-GB" dirty="0"/>
              <a:t>?</a:t>
            </a:r>
          </a:p>
          <a:p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67298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VGG – 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Did not use local response normalization layers</a:t>
            </a:r>
          </a:p>
          <a:p>
            <a:r>
              <a:rPr lang="en-GB" dirty="0"/>
              <a:t>Use ensembles to boost performance</a:t>
            </a:r>
          </a:p>
          <a:p>
            <a:r>
              <a:rPr lang="en-GB" dirty="0"/>
              <a:t>Use VGG 16 or VGG 19 (VGG 19 brings only a small increase in performance, but it requires more </a:t>
            </a:r>
            <a:r>
              <a:rPr lang="en-GB" dirty="0" smtClean="0"/>
              <a:t>memory)</a:t>
            </a:r>
          </a:p>
          <a:p>
            <a:r>
              <a:rPr lang="en-GB" dirty="0" smtClean="0"/>
              <a:t>Similar training procedure as in </a:t>
            </a:r>
            <a:r>
              <a:rPr lang="en-GB" dirty="0" err="1" smtClean="0"/>
              <a:t>AlexNet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856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Problems with gradient descent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7696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What if loss changes abruptly on one direction and slower in the other direction? </a:t>
            </a:r>
          </a:p>
          <a:p>
            <a:pPr marL="914400" lvl="1" indent="-457200">
              <a:buFont typeface="Arial" pitchFamily="34" charset="0"/>
              <a:buChar char="•"/>
            </a:pPr>
            <a:r>
              <a:rPr lang="en-GB" sz="2800" dirty="0"/>
              <a:t>Small gradient horizontally </a:t>
            </a:r>
          </a:p>
          <a:p>
            <a:pPr marL="914400" lvl="1" indent="-457200">
              <a:buFont typeface="Arial" pitchFamily="34" charset="0"/>
              <a:buChar char="•"/>
            </a:pPr>
            <a:r>
              <a:rPr lang="en-GB" sz="2800" dirty="0"/>
              <a:t>Large gradient vertically </a:t>
            </a:r>
          </a:p>
          <a:p>
            <a:pPr lvl="1"/>
            <a:r>
              <a:rPr lang="en-GB" sz="2800" dirty="0"/>
              <a:t/>
            </a:r>
            <a:br>
              <a:rPr lang="en-GB" sz="2800" dirty="0"/>
            </a:br>
            <a:endParaRPr lang="en-GB" sz="2800" dirty="0"/>
          </a:p>
        </p:txBody>
      </p:sp>
      <p:grpSp>
        <p:nvGrpSpPr>
          <p:cNvPr id="9" name="Group 8"/>
          <p:cNvGrpSpPr/>
          <p:nvPr/>
        </p:nvGrpSpPr>
        <p:grpSpPr>
          <a:xfrm>
            <a:off x="152400" y="4394200"/>
            <a:ext cx="8750300" cy="2463800"/>
            <a:chOff x="293878" y="2971800"/>
            <a:chExt cx="8750300" cy="2463800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3878" y="2971800"/>
              <a:ext cx="8750300" cy="2463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5" name="Straight Arrow Connector 4"/>
            <p:cNvCxnSpPr/>
            <p:nvPr/>
          </p:nvCxnSpPr>
          <p:spPr>
            <a:xfrm>
              <a:off x="2819400" y="4800600"/>
              <a:ext cx="22860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2743200" y="3733800"/>
              <a:ext cx="0" cy="106680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75488" y="3381589"/>
            <a:ext cx="769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Slow progress along the horizontal direction, jitter along the vertical direction (the steeper one)</a:t>
            </a:r>
          </a:p>
        </p:txBody>
      </p:sp>
    </p:spTree>
    <p:extLst>
      <p:ext uri="{BB962C8B-B14F-4D97-AF65-F5344CB8AC3E}">
        <p14:creationId xmlns:p14="http://schemas.microsoft.com/office/powerpoint/2010/main" val="127101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Paper Explanation: Going deeper with Convolutions (GoogLeNet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225544"/>
            <a:ext cx="7846943" cy="414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35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GoogLeNet</a:t>
            </a:r>
            <a:r>
              <a:rPr lang="en-GB" dirty="0"/>
              <a:t>, 2014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7584" y="5733256"/>
            <a:ext cx="1923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6.7 top-5 accuracy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827584" y="1340768"/>
            <a:ext cx="7343775" cy="3819525"/>
            <a:chOff x="827584" y="1340768"/>
            <a:chExt cx="7343775" cy="3819525"/>
          </a:xfrm>
        </p:grpSpPr>
        <p:pic>
          <p:nvPicPr>
            <p:cNvPr id="4" name="Picture 2" descr="ImageNet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584" y="1340768"/>
              <a:ext cx="7343775" cy="3819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4788024" y="3488699"/>
              <a:ext cx="7383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22 layers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3851920" y="3488699"/>
              <a:ext cx="95474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 smtClean="0">
                  <a:solidFill>
                    <a:srgbClr val="FF0000"/>
                  </a:solidFill>
                </a:rPr>
                <a:t>16/19 layers</a:t>
              </a:r>
              <a:endParaRPr lang="en-GB" sz="1200" dirty="0">
                <a:solidFill>
                  <a:srgbClr val="FF0000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2123728" y="2708920"/>
              <a:ext cx="65979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8 layers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995840" y="3211700"/>
              <a:ext cx="65979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8 layers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309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723" y="0"/>
            <a:ext cx="8229600" cy="1143000"/>
          </a:xfrm>
        </p:spPr>
        <p:txBody>
          <a:bodyPr/>
          <a:lstStyle/>
          <a:p>
            <a:pPr algn="l"/>
            <a:r>
              <a:rPr lang="en-GB" dirty="0" err="1"/>
              <a:t>GoogLeNet</a:t>
            </a:r>
            <a:endParaRPr lang="en-GB" dirty="0"/>
          </a:p>
        </p:txBody>
      </p:sp>
      <p:pic>
        <p:nvPicPr>
          <p:cNvPr id="26626" name="Picture 2" descr="Google's Lenet(Inception net). In this blog we will review the… | by Juber  Gandharv | Mediu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16" y="1484784"/>
            <a:ext cx="9103014" cy="2040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ception Network | Implementation Of GoogleNet In Kera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68" y="4365104"/>
            <a:ext cx="4487498" cy="242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15616" y="4071566"/>
            <a:ext cx="1842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Inception module</a:t>
            </a:r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3345" y="3654152"/>
            <a:ext cx="4665685" cy="2534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395536" y="980728"/>
            <a:ext cx="84249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/>
              <a:t>This name is an homage to </a:t>
            </a:r>
            <a:r>
              <a:rPr lang="en-GB" i="1" dirty="0" err="1"/>
              <a:t>Yann</a:t>
            </a:r>
            <a:r>
              <a:rPr lang="en-GB" i="1" dirty="0"/>
              <a:t> </a:t>
            </a:r>
            <a:r>
              <a:rPr lang="en-GB" i="1" dirty="0" err="1" smtClean="0"/>
              <a:t>LeCun’s</a:t>
            </a:r>
            <a:r>
              <a:rPr lang="en-GB" i="1" dirty="0" smtClean="0"/>
              <a:t> </a:t>
            </a:r>
            <a:r>
              <a:rPr lang="en-GB" i="1" dirty="0"/>
              <a:t>pioneering </a:t>
            </a:r>
            <a:r>
              <a:rPr lang="en-GB" i="1" dirty="0" err="1"/>
              <a:t>LeNet</a:t>
            </a:r>
            <a:r>
              <a:rPr lang="en-GB" i="1" dirty="0"/>
              <a:t> 5 network</a:t>
            </a:r>
          </a:p>
        </p:txBody>
      </p:sp>
    </p:spTree>
    <p:extLst>
      <p:ext uri="{BB962C8B-B14F-4D97-AF65-F5344CB8AC3E}">
        <p14:creationId xmlns:p14="http://schemas.microsoft.com/office/powerpoint/2010/main" val="2143554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Inception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don’t need to ”pick” the filter sizes, instead you let the network “choose” between several values</a:t>
            </a:r>
          </a:p>
          <a:p>
            <a:pPr lvl="1"/>
            <a:r>
              <a:rPr lang="en-GB" dirty="0"/>
              <a:t>Filters of different sizes</a:t>
            </a:r>
          </a:p>
          <a:p>
            <a:pPr lvl="1"/>
            <a:r>
              <a:rPr lang="en-GB" dirty="0"/>
              <a:t>Pooling layer</a:t>
            </a:r>
          </a:p>
          <a:p>
            <a:pPr lvl="1"/>
            <a:r>
              <a:rPr lang="en-GB" dirty="0"/>
              <a:t>Concatenate activations depth-wise</a:t>
            </a:r>
          </a:p>
        </p:txBody>
      </p:sp>
      <p:pic>
        <p:nvPicPr>
          <p:cNvPr id="8194" name="Picture 2" descr="Inception Network | Implementation Of GoogleNet In Kera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600996"/>
            <a:ext cx="4183713" cy="2257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79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Inception module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772816"/>
            <a:ext cx="71628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1797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Inception module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043608" y="1743598"/>
            <a:ext cx="7162800" cy="4038600"/>
            <a:chOff x="1043608" y="1743598"/>
            <a:chExt cx="7162800" cy="40386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743598"/>
              <a:ext cx="7162800" cy="4038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5" name="Group 4"/>
            <p:cNvGrpSpPr/>
            <p:nvPr/>
          </p:nvGrpSpPr>
          <p:grpSpPr>
            <a:xfrm>
              <a:off x="1331640" y="3501008"/>
              <a:ext cx="6196724" cy="1521460"/>
              <a:chOff x="1331640" y="3501008"/>
              <a:chExt cx="6196724" cy="1521460"/>
            </a:xfrm>
          </p:grpSpPr>
          <p:sp>
            <p:nvSpPr>
              <p:cNvPr id="3" name="TextBox 2"/>
              <p:cNvSpPr txBox="1"/>
              <p:nvPr/>
            </p:nvSpPr>
            <p:spPr>
              <a:xfrm>
                <a:off x="1331640" y="4653136"/>
                <a:ext cx="18437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Input: 28x28x256</a:t>
                </a: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1717803" y="3501008"/>
                <a:ext cx="53572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128</a:t>
                </a: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3563888" y="3501008"/>
                <a:ext cx="53572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192</a:t>
                </a: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5364088" y="3501008"/>
                <a:ext cx="41870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96</a:t>
                </a: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7236296" y="3501008"/>
                <a:ext cx="29206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?</a:t>
                </a: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4099612" y="1479435"/>
            <a:ext cx="4937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rgbClr val="FF0000"/>
                </a:solidFill>
              </a:rPr>
              <a:t>What are the output sizes of all these operations?</a:t>
            </a:r>
            <a:endParaRPr lang="en-GB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88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Inception module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043608" y="1743598"/>
            <a:ext cx="7162800" cy="4038600"/>
            <a:chOff x="1043608" y="1743598"/>
            <a:chExt cx="7162800" cy="40386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743598"/>
              <a:ext cx="7162800" cy="4038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5" name="Group 4"/>
            <p:cNvGrpSpPr/>
            <p:nvPr/>
          </p:nvGrpSpPr>
          <p:grpSpPr>
            <a:xfrm>
              <a:off x="1331640" y="3501008"/>
              <a:ext cx="4451152" cy="1521460"/>
              <a:chOff x="1331640" y="3501008"/>
              <a:chExt cx="4451152" cy="1521460"/>
            </a:xfrm>
          </p:grpSpPr>
          <p:sp>
            <p:nvSpPr>
              <p:cNvPr id="3" name="TextBox 2"/>
              <p:cNvSpPr txBox="1"/>
              <p:nvPr/>
            </p:nvSpPr>
            <p:spPr>
              <a:xfrm>
                <a:off x="1331640" y="4653136"/>
                <a:ext cx="18437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Input: 28x28x256</a:t>
                </a: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1717803" y="3501008"/>
                <a:ext cx="53572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128</a:t>
                </a: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3563888" y="3501008"/>
                <a:ext cx="53572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192</a:t>
                </a: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5364088" y="3501008"/>
                <a:ext cx="41870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96</a:t>
                </a:r>
              </a:p>
            </p:txBody>
          </p:sp>
        </p:grpSp>
      </p:grpSp>
      <p:sp>
        <p:nvSpPr>
          <p:cNvPr id="11" name="TextBox 10"/>
          <p:cNvSpPr txBox="1"/>
          <p:nvPr/>
        </p:nvSpPr>
        <p:spPr>
          <a:xfrm>
            <a:off x="1110104" y="2722445"/>
            <a:ext cx="12153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28x28x128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5414" y="2722445"/>
            <a:ext cx="12153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28x28x192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32040" y="2722445"/>
            <a:ext cx="109837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28x28x96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00192" y="2722445"/>
            <a:ext cx="12153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28x28x256</a:t>
            </a:r>
          </a:p>
        </p:txBody>
      </p:sp>
    </p:spTree>
    <p:extLst>
      <p:ext uri="{BB962C8B-B14F-4D97-AF65-F5344CB8AC3E}">
        <p14:creationId xmlns:p14="http://schemas.microsoft.com/office/powerpoint/2010/main" val="316559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Inception module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043608" y="1743598"/>
            <a:ext cx="7162800" cy="4038600"/>
            <a:chOff x="1043608" y="1743598"/>
            <a:chExt cx="7162800" cy="40386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743598"/>
              <a:ext cx="7162800" cy="4038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5" name="Group 4"/>
            <p:cNvGrpSpPr/>
            <p:nvPr/>
          </p:nvGrpSpPr>
          <p:grpSpPr>
            <a:xfrm>
              <a:off x="1331640" y="3501008"/>
              <a:ext cx="4451152" cy="1521460"/>
              <a:chOff x="1331640" y="3501008"/>
              <a:chExt cx="4451152" cy="1521460"/>
            </a:xfrm>
          </p:grpSpPr>
          <p:sp>
            <p:nvSpPr>
              <p:cNvPr id="3" name="TextBox 2"/>
              <p:cNvSpPr txBox="1"/>
              <p:nvPr/>
            </p:nvSpPr>
            <p:spPr>
              <a:xfrm>
                <a:off x="1331640" y="4653136"/>
                <a:ext cx="18437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Input: 28x28x256</a:t>
                </a: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1717803" y="3501008"/>
                <a:ext cx="53572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128</a:t>
                </a: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3563888" y="3501008"/>
                <a:ext cx="53572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192</a:t>
                </a: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5364088" y="3501008"/>
                <a:ext cx="41870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b="1" dirty="0">
                    <a:solidFill>
                      <a:srgbClr val="FF0000"/>
                    </a:solidFill>
                  </a:rPr>
                  <a:t>96</a:t>
                </a:r>
              </a:p>
            </p:txBody>
          </p:sp>
        </p:grpSp>
      </p:grpSp>
      <p:sp>
        <p:nvSpPr>
          <p:cNvPr id="11" name="TextBox 10"/>
          <p:cNvSpPr txBox="1"/>
          <p:nvPr/>
        </p:nvSpPr>
        <p:spPr>
          <a:xfrm>
            <a:off x="1110104" y="2722445"/>
            <a:ext cx="12153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28x28x128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5414" y="2722445"/>
            <a:ext cx="12153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28x28x192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32040" y="2722445"/>
            <a:ext cx="109837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28x28x96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00192" y="2722445"/>
            <a:ext cx="12153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28x28x256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720115" y="1558932"/>
            <a:ext cx="389401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28x28x(128+192+96+256) = 28x28x672</a:t>
            </a:r>
          </a:p>
        </p:txBody>
      </p:sp>
    </p:spTree>
    <p:extLst>
      <p:ext uri="{BB962C8B-B14F-4D97-AF65-F5344CB8AC3E}">
        <p14:creationId xmlns:p14="http://schemas.microsoft.com/office/powerpoint/2010/main" val="294550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40080"/>
            <a:ext cx="8229600" cy="1143000"/>
          </a:xfrm>
        </p:spPr>
        <p:txBody>
          <a:bodyPr/>
          <a:lstStyle/>
          <a:p>
            <a:pPr algn="l"/>
            <a:r>
              <a:rPr lang="en-GB" dirty="0"/>
              <a:t>Inception module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043608" y="1196752"/>
            <a:ext cx="7162800" cy="4223266"/>
            <a:chOff x="1043608" y="1558932"/>
            <a:chExt cx="7162800" cy="4223266"/>
          </a:xfrm>
        </p:grpSpPr>
        <p:grpSp>
          <p:nvGrpSpPr>
            <p:cNvPr id="9" name="Group 8"/>
            <p:cNvGrpSpPr/>
            <p:nvPr/>
          </p:nvGrpSpPr>
          <p:grpSpPr>
            <a:xfrm>
              <a:off x="1043608" y="1743598"/>
              <a:ext cx="7162800" cy="4038600"/>
              <a:chOff x="1043608" y="1743598"/>
              <a:chExt cx="7162800" cy="4038600"/>
            </a:xfrm>
          </p:grpSpPr>
          <p:pic>
            <p:nvPicPr>
              <p:cNvPr id="1026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43608" y="1743598"/>
                <a:ext cx="7162800" cy="40386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5" name="Group 4"/>
              <p:cNvGrpSpPr/>
              <p:nvPr/>
            </p:nvGrpSpPr>
            <p:grpSpPr>
              <a:xfrm>
                <a:off x="1331640" y="3501008"/>
                <a:ext cx="4451152" cy="1521460"/>
                <a:chOff x="1331640" y="3501008"/>
                <a:chExt cx="4451152" cy="1521460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1331640" y="4653136"/>
                  <a:ext cx="184377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b="1" dirty="0">
                      <a:solidFill>
                        <a:srgbClr val="FF0000"/>
                      </a:solidFill>
                    </a:rPr>
                    <a:t>Input: 28x28x256</a:t>
                  </a:r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1717803" y="3501008"/>
                  <a:ext cx="53572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GB" b="1" dirty="0">
                      <a:solidFill>
                        <a:srgbClr val="FF0000"/>
                      </a:solidFill>
                    </a:rPr>
                    <a:t>128</a:t>
                  </a:r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3563888" y="3501008"/>
                  <a:ext cx="53572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GB" b="1" dirty="0">
                      <a:solidFill>
                        <a:srgbClr val="FF0000"/>
                      </a:solidFill>
                    </a:rPr>
                    <a:t>192</a:t>
                  </a:r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5364088" y="3501008"/>
                  <a:ext cx="41870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GB" b="1" dirty="0">
                      <a:solidFill>
                        <a:srgbClr val="FF0000"/>
                      </a:solidFill>
                    </a:rPr>
                    <a:t>96</a:t>
                  </a:r>
                </a:p>
              </p:txBody>
            </p:sp>
          </p:grpSp>
        </p:grpSp>
        <p:sp>
          <p:nvSpPr>
            <p:cNvPr id="11" name="TextBox 10"/>
            <p:cNvSpPr txBox="1"/>
            <p:nvPr/>
          </p:nvSpPr>
          <p:spPr>
            <a:xfrm>
              <a:off x="1110104" y="2722445"/>
              <a:ext cx="121539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28x28x128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175414" y="2722445"/>
              <a:ext cx="121539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28x28x192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932040" y="2722445"/>
              <a:ext cx="1098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28x28x96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00192" y="2722445"/>
              <a:ext cx="121539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28x28x256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20115" y="1558932"/>
              <a:ext cx="389401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28x28x(128+192+96+256) = 28x28x672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683568" y="5805264"/>
            <a:ext cx="46233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128 filters]: ? convolution operations</a:t>
            </a:r>
          </a:p>
          <a:p>
            <a:r>
              <a:rPr lang="en-GB" dirty="0">
                <a:solidFill>
                  <a:srgbClr val="FF0000"/>
                </a:solidFill>
              </a:rPr>
              <a:t>[3x3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192 filters]: ? convolution operations</a:t>
            </a:r>
          </a:p>
          <a:p>
            <a:r>
              <a:rPr lang="en-GB" dirty="0">
                <a:solidFill>
                  <a:srgbClr val="FF0000"/>
                </a:solidFill>
              </a:rPr>
              <a:t>[5x5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96 filters]: ? convolution operations</a:t>
            </a:r>
          </a:p>
        </p:txBody>
      </p:sp>
    </p:spTree>
    <p:extLst>
      <p:ext uri="{BB962C8B-B14F-4D97-AF65-F5344CB8AC3E}">
        <p14:creationId xmlns:p14="http://schemas.microsoft.com/office/powerpoint/2010/main" val="229338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40080"/>
            <a:ext cx="8229600" cy="1143000"/>
          </a:xfrm>
        </p:spPr>
        <p:txBody>
          <a:bodyPr/>
          <a:lstStyle/>
          <a:p>
            <a:pPr algn="l"/>
            <a:r>
              <a:rPr lang="en-GB" dirty="0"/>
              <a:t>Inception module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043608" y="1196752"/>
            <a:ext cx="7162800" cy="4223266"/>
            <a:chOff x="1043608" y="1558932"/>
            <a:chExt cx="7162800" cy="4223266"/>
          </a:xfrm>
        </p:grpSpPr>
        <p:grpSp>
          <p:nvGrpSpPr>
            <p:cNvPr id="9" name="Group 8"/>
            <p:cNvGrpSpPr/>
            <p:nvPr/>
          </p:nvGrpSpPr>
          <p:grpSpPr>
            <a:xfrm>
              <a:off x="1043608" y="1743598"/>
              <a:ext cx="7162800" cy="4038600"/>
              <a:chOff x="1043608" y="1743598"/>
              <a:chExt cx="7162800" cy="4038600"/>
            </a:xfrm>
          </p:grpSpPr>
          <p:pic>
            <p:nvPicPr>
              <p:cNvPr id="1026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43608" y="1743598"/>
                <a:ext cx="7162800" cy="40386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5" name="Group 4"/>
              <p:cNvGrpSpPr/>
              <p:nvPr/>
            </p:nvGrpSpPr>
            <p:grpSpPr>
              <a:xfrm>
                <a:off x="1331640" y="3501008"/>
                <a:ext cx="4451152" cy="1521460"/>
                <a:chOff x="1331640" y="3501008"/>
                <a:chExt cx="4451152" cy="1521460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1331640" y="4653136"/>
                  <a:ext cx="184377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b="1" dirty="0">
                      <a:solidFill>
                        <a:srgbClr val="FF0000"/>
                      </a:solidFill>
                    </a:rPr>
                    <a:t>Input: 28x28x256</a:t>
                  </a:r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1717803" y="3501008"/>
                  <a:ext cx="53572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GB" b="1" dirty="0">
                      <a:solidFill>
                        <a:srgbClr val="FF0000"/>
                      </a:solidFill>
                    </a:rPr>
                    <a:t>128</a:t>
                  </a:r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3563888" y="3501008"/>
                  <a:ext cx="53572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GB" b="1" dirty="0">
                      <a:solidFill>
                        <a:srgbClr val="FF0000"/>
                      </a:solidFill>
                    </a:rPr>
                    <a:t>192</a:t>
                  </a:r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5364088" y="3501008"/>
                  <a:ext cx="41870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GB" b="1" dirty="0">
                      <a:solidFill>
                        <a:srgbClr val="FF0000"/>
                      </a:solidFill>
                    </a:rPr>
                    <a:t>96</a:t>
                  </a:r>
                </a:p>
              </p:txBody>
            </p:sp>
          </p:grpSp>
        </p:grpSp>
        <p:sp>
          <p:nvSpPr>
            <p:cNvPr id="11" name="TextBox 10"/>
            <p:cNvSpPr txBox="1"/>
            <p:nvPr/>
          </p:nvSpPr>
          <p:spPr>
            <a:xfrm>
              <a:off x="1110104" y="2722445"/>
              <a:ext cx="121539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28x28x128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175414" y="2722445"/>
              <a:ext cx="121539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28x28x192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932040" y="2722445"/>
              <a:ext cx="1098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28x28x96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00192" y="2722445"/>
              <a:ext cx="121539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28x28x256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20115" y="1558932"/>
              <a:ext cx="48766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0070C0"/>
                  </a:solidFill>
                </a:rPr>
                <a:t>28x28x(128+192+96+256) = 28x28x672 = 526848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683568" y="5805264"/>
            <a:ext cx="42502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128 filters]:  28x28x128x1x1x256</a:t>
            </a:r>
          </a:p>
          <a:p>
            <a:r>
              <a:rPr lang="en-GB" dirty="0">
                <a:solidFill>
                  <a:srgbClr val="FF0000"/>
                </a:solidFill>
              </a:rPr>
              <a:t>[3x3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192 filters]: 28x28x192x3x3x256</a:t>
            </a:r>
          </a:p>
          <a:p>
            <a:r>
              <a:rPr lang="en-GB" dirty="0">
                <a:solidFill>
                  <a:srgbClr val="FF0000"/>
                </a:solidFill>
              </a:rPr>
              <a:t>[5x5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96 filters]:  28x28x96x5x5x256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364088" y="6266929"/>
            <a:ext cx="86409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593702" y="6082263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&gt;850M</a:t>
            </a:r>
          </a:p>
        </p:txBody>
      </p:sp>
    </p:spTree>
    <p:extLst>
      <p:ext uri="{BB962C8B-B14F-4D97-AF65-F5344CB8AC3E}">
        <p14:creationId xmlns:p14="http://schemas.microsoft.com/office/powerpoint/2010/main" val="255586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Gradient descent with momentum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Compute an exponentially weighted average of the gradients and use this average to update the parameters of the network</a:t>
            </a:r>
          </a:p>
        </p:txBody>
      </p:sp>
    </p:spTree>
    <p:extLst>
      <p:ext uri="{BB962C8B-B14F-4D97-AF65-F5344CB8AC3E}">
        <p14:creationId xmlns:p14="http://schemas.microsoft.com/office/powerpoint/2010/main" val="352187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Bottleneck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</a:t>
            </a:r>
            <a:r>
              <a:rPr lang="en-GB" i="1" dirty="0"/>
              <a:t>bottleneck </a:t>
            </a:r>
            <a:r>
              <a:rPr lang="en-GB" dirty="0"/>
              <a:t>layers to reduce the depth dimensions of the activations</a:t>
            </a:r>
          </a:p>
          <a:p>
            <a:pPr lvl="1"/>
            <a:r>
              <a:rPr lang="en-GB" dirty="0"/>
              <a:t>use 1x1 convolutions</a:t>
            </a:r>
          </a:p>
        </p:txBody>
      </p:sp>
      <p:pic>
        <p:nvPicPr>
          <p:cNvPr id="2050" name="Picture 2" descr="Understanding GPU and CPU Bottleneck: Solutions to Bottlenecking |  SegmentNex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3789040"/>
            <a:ext cx="3494584" cy="169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7996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1x1 convolutions</a:t>
            </a:r>
          </a:p>
        </p:txBody>
      </p:sp>
      <p:pic>
        <p:nvPicPr>
          <p:cNvPr id="8194" name="Picture 2" descr="Image for post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700808"/>
            <a:ext cx="5859035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796136" y="1700808"/>
            <a:ext cx="31683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Each filter has a 1x1xD size and performs a D-dimensional dot product</a:t>
            </a:r>
          </a:p>
        </p:txBody>
      </p:sp>
    </p:spTree>
    <p:extLst>
      <p:ext uri="{BB962C8B-B14F-4D97-AF65-F5344CB8AC3E}">
        <p14:creationId xmlns:p14="http://schemas.microsoft.com/office/powerpoint/2010/main" val="339624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1x1 convolutions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0206" y="6525344"/>
            <a:ext cx="90412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image source : </a:t>
            </a:r>
            <a:r>
              <a:rPr lang="en-GB" sz="1000" dirty="0">
                <a:hlinkClick r:id="rId2"/>
              </a:rPr>
              <a:t>https://medium.com/hitchhikers-guide-to-deep-learning/6-introduction-to-deep-learning-with-computer-vision-3x3-is-a-lie-1x1-convolutions-9edd2baf7fd5</a:t>
            </a:r>
            <a:endParaRPr lang="en-GB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2060848"/>
            <a:ext cx="5737271" cy="323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5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1x1 convolution</a:t>
            </a:r>
          </a:p>
        </p:txBody>
      </p:sp>
      <p:pic>
        <p:nvPicPr>
          <p:cNvPr id="1026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484784"/>
            <a:ext cx="8533918" cy="436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758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The real Inception module</a:t>
            </a:r>
          </a:p>
        </p:txBody>
      </p:sp>
      <p:pic>
        <p:nvPicPr>
          <p:cNvPr id="4" name="Picture 2" descr="Inception Network | Implementation Of GoogleNet In Kera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556792"/>
            <a:ext cx="6984776" cy="376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5-Point Star 4"/>
          <p:cNvSpPr/>
          <p:nvPr/>
        </p:nvSpPr>
        <p:spPr>
          <a:xfrm>
            <a:off x="5724128" y="3573016"/>
            <a:ext cx="360040" cy="360040"/>
          </a:xfrm>
          <a:prstGeom prst="star5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5-Point Star 5"/>
          <p:cNvSpPr/>
          <p:nvPr/>
        </p:nvSpPr>
        <p:spPr>
          <a:xfrm>
            <a:off x="7393332" y="2670652"/>
            <a:ext cx="360040" cy="360040"/>
          </a:xfrm>
          <a:prstGeom prst="star5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5-Point Star 6"/>
          <p:cNvSpPr/>
          <p:nvPr/>
        </p:nvSpPr>
        <p:spPr>
          <a:xfrm>
            <a:off x="4139952" y="3534340"/>
            <a:ext cx="360040" cy="360040"/>
          </a:xfrm>
          <a:prstGeom prst="star5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0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The real Inception module</a:t>
            </a:r>
          </a:p>
        </p:txBody>
      </p:sp>
      <p:pic>
        <p:nvPicPr>
          <p:cNvPr id="4" name="Picture 2" descr="Inception Network | Implementation Of GoogleNet In Kera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56792"/>
            <a:ext cx="6984776" cy="376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11560" y="4642832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Input: 28x28x256</a:t>
            </a:r>
          </a:p>
        </p:txBody>
      </p:sp>
      <p:sp>
        <p:nvSpPr>
          <p:cNvPr id="3" name="Rectangle 2"/>
          <p:cNvSpPr/>
          <p:nvPr/>
        </p:nvSpPr>
        <p:spPr>
          <a:xfrm>
            <a:off x="2843808" y="3933056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64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4427984" y="3933056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64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6084168" y="3140968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64</a:t>
            </a:r>
            <a:endParaRPr lang="en-GB" dirty="0"/>
          </a:p>
        </p:txBody>
      </p:sp>
      <p:sp>
        <p:nvSpPr>
          <p:cNvPr id="11" name="Rectangle 10"/>
          <p:cNvSpPr/>
          <p:nvPr/>
        </p:nvSpPr>
        <p:spPr>
          <a:xfrm>
            <a:off x="971600" y="3563724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128</a:t>
            </a:r>
            <a:endParaRPr lang="en-GB" dirty="0"/>
          </a:p>
        </p:txBody>
      </p:sp>
      <p:sp>
        <p:nvSpPr>
          <p:cNvPr id="12" name="Rectangle 11"/>
          <p:cNvSpPr/>
          <p:nvPr/>
        </p:nvSpPr>
        <p:spPr>
          <a:xfrm>
            <a:off x="2785298" y="3140968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192</a:t>
            </a:r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4369474" y="3153248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96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4158200" y="4941168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64]  ??</a:t>
            </a:r>
          </a:p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64]  ??</a:t>
            </a:r>
          </a:p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128] ??</a:t>
            </a:r>
          </a:p>
          <a:p>
            <a:r>
              <a:rPr lang="en-GB" dirty="0">
                <a:solidFill>
                  <a:srgbClr val="FF0000"/>
                </a:solidFill>
              </a:rPr>
              <a:t>[3x3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192] ??</a:t>
            </a:r>
          </a:p>
          <a:p>
            <a:r>
              <a:rPr lang="en-GB" dirty="0">
                <a:solidFill>
                  <a:srgbClr val="FF0000"/>
                </a:solidFill>
              </a:rPr>
              <a:t>[5x5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96]   ??</a:t>
            </a:r>
          </a:p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64]   ??</a:t>
            </a:r>
          </a:p>
        </p:txBody>
      </p:sp>
    </p:spTree>
    <p:extLst>
      <p:ext uri="{BB962C8B-B14F-4D97-AF65-F5344CB8AC3E}">
        <p14:creationId xmlns:p14="http://schemas.microsoft.com/office/powerpoint/2010/main" val="76247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The real Inception module</a:t>
            </a:r>
          </a:p>
        </p:txBody>
      </p:sp>
      <p:pic>
        <p:nvPicPr>
          <p:cNvPr id="4" name="Picture 2" descr="Inception Network | Implementation Of GoogleNet In Kera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56792"/>
            <a:ext cx="6984776" cy="376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11560" y="4642832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Input: 28x28x256</a:t>
            </a:r>
          </a:p>
        </p:txBody>
      </p:sp>
      <p:sp>
        <p:nvSpPr>
          <p:cNvPr id="3" name="Rectangle 2"/>
          <p:cNvSpPr/>
          <p:nvPr/>
        </p:nvSpPr>
        <p:spPr>
          <a:xfrm>
            <a:off x="2843808" y="3933056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64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4427984" y="3933056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64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6084168" y="3140968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64</a:t>
            </a:r>
            <a:endParaRPr lang="en-GB" dirty="0"/>
          </a:p>
        </p:txBody>
      </p:sp>
      <p:sp>
        <p:nvSpPr>
          <p:cNvPr id="11" name="Rectangle 10"/>
          <p:cNvSpPr/>
          <p:nvPr/>
        </p:nvSpPr>
        <p:spPr>
          <a:xfrm>
            <a:off x="971600" y="3563724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128</a:t>
            </a:r>
            <a:endParaRPr lang="en-GB" dirty="0"/>
          </a:p>
        </p:txBody>
      </p:sp>
      <p:sp>
        <p:nvSpPr>
          <p:cNvPr id="12" name="Rectangle 11"/>
          <p:cNvSpPr/>
          <p:nvPr/>
        </p:nvSpPr>
        <p:spPr>
          <a:xfrm>
            <a:off x="2785298" y="3140968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192</a:t>
            </a:r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4369474" y="3153248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96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4158200" y="4941168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64] 28x28x64x1x1x256</a:t>
            </a:r>
          </a:p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64] 28x28x64x1x1x256</a:t>
            </a:r>
          </a:p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128] 28x28x128x1x1x256</a:t>
            </a:r>
          </a:p>
          <a:p>
            <a:r>
              <a:rPr lang="en-GB" dirty="0">
                <a:solidFill>
                  <a:srgbClr val="FF0000"/>
                </a:solidFill>
              </a:rPr>
              <a:t>[3x3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192] 28x28x192x3x3x64</a:t>
            </a:r>
          </a:p>
          <a:p>
            <a:r>
              <a:rPr lang="en-GB" dirty="0">
                <a:solidFill>
                  <a:srgbClr val="FF0000"/>
                </a:solidFill>
              </a:rPr>
              <a:t>[5x5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96] 28x28x96x5x5x64</a:t>
            </a:r>
          </a:p>
          <a:p>
            <a:r>
              <a:rPr lang="en-GB" dirty="0">
                <a:solidFill>
                  <a:srgbClr val="FF0000"/>
                </a:solidFill>
              </a:rPr>
              <a:t>[1x1 </a:t>
            </a:r>
            <a:r>
              <a:rPr lang="en-GB" dirty="0" err="1">
                <a:solidFill>
                  <a:srgbClr val="FF0000"/>
                </a:solidFill>
              </a:rPr>
              <a:t>conv</a:t>
            </a:r>
            <a:r>
              <a:rPr lang="en-GB" dirty="0">
                <a:solidFill>
                  <a:srgbClr val="FF0000"/>
                </a:solidFill>
              </a:rPr>
              <a:t>, 64] 28x28x64x1x1x256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2555776" y="6021288"/>
            <a:ext cx="14401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95745" y="5818331"/>
            <a:ext cx="737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358M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38036" y="5301208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&gt;850M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611560" y="5301208"/>
            <a:ext cx="979595" cy="369332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46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GoogLe</a:t>
            </a:r>
            <a:r>
              <a:rPr lang="en-GB" dirty="0"/>
              <a:t> Net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060848"/>
            <a:ext cx="7848872" cy="4264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1560" y="1417471"/>
            <a:ext cx="5863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Stack Inception modules on top of each other</a:t>
            </a:r>
          </a:p>
        </p:txBody>
      </p:sp>
    </p:spTree>
    <p:extLst>
      <p:ext uri="{BB962C8B-B14F-4D97-AF65-F5344CB8AC3E}">
        <p14:creationId xmlns:p14="http://schemas.microsoft.com/office/powerpoint/2010/main" val="345025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GoogLe</a:t>
            </a:r>
            <a:r>
              <a:rPr lang="en-GB" dirty="0"/>
              <a:t> Net</a:t>
            </a:r>
          </a:p>
        </p:txBody>
      </p:sp>
      <p:pic>
        <p:nvPicPr>
          <p:cNvPr id="4" name="Picture 2" descr="Google's Lenet(Inception net). In this blog we will review the… | by Juber  Gandharv | Mediu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16" y="2132856"/>
            <a:ext cx="9103014" cy="2040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547664" y="1988840"/>
            <a:ext cx="6696744" cy="280831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3851920" y="4901638"/>
            <a:ext cx="1959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Inception modules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8676456" y="2924944"/>
            <a:ext cx="0" cy="25922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948264" y="5538920"/>
            <a:ext cx="1900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C000"/>
                </a:solidFill>
              </a:rPr>
              <a:t>Classifier output removes FC layers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611560" y="3645024"/>
            <a:ext cx="0" cy="20882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86201" y="5862085"/>
            <a:ext cx="2767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Stem network: </a:t>
            </a:r>
          </a:p>
          <a:p>
            <a:r>
              <a:rPr lang="en-GB" b="1" dirty="0" err="1">
                <a:solidFill>
                  <a:srgbClr val="0070C0"/>
                </a:solidFill>
              </a:rPr>
              <a:t>Conv</a:t>
            </a:r>
            <a:r>
              <a:rPr lang="en-GB" b="1" dirty="0">
                <a:solidFill>
                  <a:srgbClr val="0070C0"/>
                </a:solidFill>
              </a:rPr>
              <a:t> – Pool – 2x </a:t>
            </a:r>
            <a:r>
              <a:rPr lang="en-GB" b="1" dirty="0" err="1">
                <a:solidFill>
                  <a:srgbClr val="0070C0"/>
                </a:solidFill>
              </a:rPr>
              <a:t>Conv</a:t>
            </a:r>
            <a:r>
              <a:rPr lang="en-GB" b="1" dirty="0">
                <a:solidFill>
                  <a:srgbClr val="0070C0"/>
                </a:solidFill>
              </a:rPr>
              <a:t>-Pool</a:t>
            </a:r>
          </a:p>
        </p:txBody>
      </p:sp>
    </p:spTree>
    <p:extLst>
      <p:ext uri="{BB962C8B-B14F-4D97-AF65-F5344CB8AC3E}">
        <p14:creationId xmlns:p14="http://schemas.microsoft.com/office/powerpoint/2010/main" val="277581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GoogLe</a:t>
            </a:r>
            <a:r>
              <a:rPr lang="en-GB" dirty="0"/>
              <a:t> Net</a:t>
            </a:r>
          </a:p>
        </p:txBody>
      </p:sp>
      <p:pic>
        <p:nvPicPr>
          <p:cNvPr id="4" name="Picture 2" descr="Google's Lenet(Inception net). In this blog we will review the… | by Juber  Gandharv | Mediu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16" y="2132856"/>
            <a:ext cx="9103014" cy="2040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4067944" y="3717032"/>
            <a:ext cx="1368152" cy="504056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6012160" y="3365376"/>
            <a:ext cx="1368152" cy="504056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4567523" y="3969060"/>
            <a:ext cx="1876685" cy="16921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567523" y="4293096"/>
            <a:ext cx="0" cy="13681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5736" y="5678360"/>
            <a:ext cx="5645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B0F0"/>
                </a:solidFill>
              </a:rPr>
              <a:t>Output layers to inject additional gradient at lower layers</a:t>
            </a:r>
          </a:p>
          <a:p>
            <a:r>
              <a:rPr lang="en-GB" b="1" dirty="0" err="1">
                <a:solidFill>
                  <a:srgbClr val="00B0F0"/>
                </a:solidFill>
              </a:rPr>
              <a:t>AvgPool</a:t>
            </a:r>
            <a:r>
              <a:rPr lang="en-GB" b="1" dirty="0">
                <a:solidFill>
                  <a:srgbClr val="00B0F0"/>
                </a:solidFill>
              </a:rPr>
              <a:t> – 1x1 </a:t>
            </a:r>
            <a:r>
              <a:rPr lang="en-GB" b="1" dirty="0" err="1">
                <a:solidFill>
                  <a:srgbClr val="00B0F0"/>
                </a:solidFill>
              </a:rPr>
              <a:t>Conv</a:t>
            </a:r>
            <a:r>
              <a:rPr lang="en-GB" b="1" dirty="0">
                <a:solidFill>
                  <a:srgbClr val="00B0F0"/>
                </a:solidFill>
              </a:rPr>
              <a:t> – FC – FC - </a:t>
            </a:r>
            <a:r>
              <a:rPr lang="en-GB" b="1" dirty="0" err="1">
                <a:solidFill>
                  <a:srgbClr val="00B0F0"/>
                </a:solidFill>
              </a:rPr>
              <a:t>Softmax</a:t>
            </a:r>
            <a:endParaRPr lang="en-GB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19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/>
              <a:t>Gradient descent with momentum</a:t>
            </a:r>
            <a:br>
              <a:rPr lang="en-GB" dirty="0"/>
            </a:br>
            <a:r>
              <a:rPr lang="en-GB" sz="3900" dirty="0"/>
              <a:t>Update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>
                    <a:latin typeface="Cambria Math"/>
                  </a:rPr>
                  <a:t>G</a:t>
                </a:r>
                <a:r>
                  <a:rPr lang="en-GB" b="0" dirty="0">
                    <a:latin typeface="Cambria Math"/>
                  </a:rPr>
                  <a:t>radient descent update:</a:t>
                </a:r>
                <a:endParaRPr lang="en-GB" b="0" i="1" dirty="0">
                  <a:latin typeface="Cambria Mat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r>
                        <a:rPr lang="en-GB" i="1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 −</m:t>
                      </m:r>
                      <m:r>
                        <a:rPr lang="en-GB" i="1">
                          <a:latin typeface="Cambria Math"/>
                        </a:rPr>
                        <m:t>𝛼</m:t>
                      </m:r>
                      <m:r>
                        <a:rPr lang="en-GB" i="1">
                          <a:latin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</a:rPr>
                        <m:t>𝑑𝑊</m:t>
                      </m:r>
                    </m:oMath>
                  </m:oMathPara>
                </a14:m>
                <a:endParaRPr lang="en-GB" b="0" i="1" dirty="0">
                  <a:latin typeface="Cambria Math"/>
                </a:endParaRPr>
              </a:p>
              <a:p>
                <a:pPr marL="0" indent="0">
                  <a:buNone/>
                </a:pPr>
                <a:endParaRPr lang="en-GB" i="1" dirty="0">
                  <a:latin typeface="Cambria Math"/>
                </a:endParaRPr>
              </a:p>
              <a:p>
                <a:pPr marL="0" indent="0">
                  <a:buNone/>
                </a:pPr>
                <a:endParaRPr lang="en-GB" b="0" i="1" dirty="0">
                  <a:latin typeface="Cambria Math"/>
                </a:endParaRPr>
              </a:p>
              <a:p>
                <a:pPr marL="0" indent="0">
                  <a:buNone/>
                </a:pPr>
                <a:r>
                  <a:rPr lang="en-GB" dirty="0">
                    <a:latin typeface="Cambria Math"/>
                  </a:rPr>
                  <a:t>Momentum update: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</a:rPr>
                        <m:t>= </m:t>
                      </m:r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𝛽</m:t>
                      </m:r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⋅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  <a:ea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  <a:ea typeface="Cambria Math"/>
                            </a:rPr>
                            <m:t>𝑑𝑊</m:t>
                          </m:r>
                        </m:sub>
                      </m:sSub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+</m:t>
                      </m:r>
                      <m:d>
                        <m:dPr>
                          <m:ctrlPr>
                            <a:rPr lang="en-GB" b="0" i="1" smtClean="0"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/>
                              <a:ea typeface="Cambria Math"/>
                            </a:rPr>
                            <m:t>1−</m:t>
                          </m:r>
                          <m:r>
                            <a:rPr lang="en-GB" b="0" i="1" smtClean="0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</m:d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⋅</m:t>
                      </m:r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𝑑𝑊</m:t>
                      </m:r>
                    </m:oMath>
                  </m:oMathPara>
                </a14:m>
                <a:endParaRPr lang="en-GB" b="0" dirty="0">
                  <a:ea typeface="Cambria Mat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</a:rPr>
                        <m:t>𝑊</m:t>
                      </m:r>
                      <m:r>
                        <a:rPr lang="en-GB" i="1">
                          <a:latin typeface="Cambria Math"/>
                        </a:rPr>
                        <m:t>=</m:t>
                      </m:r>
                      <m:r>
                        <a:rPr lang="en-GB" b="0" i="1" smtClean="0">
                          <a:latin typeface="Cambria Math"/>
                        </a:rPr>
                        <m:t>𝑊</m:t>
                      </m:r>
                      <m:r>
                        <a:rPr lang="en-GB" b="0" i="1" smtClean="0">
                          <a:latin typeface="Cambria Math"/>
                        </a:rPr>
                        <m:t> −</m:t>
                      </m:r>
                      <m:r>
                        <a:rPr lang="en-GB" b="0" i="1" smtClean="0">
                          <a:latin typeface="Cambria Math"/>
                        </a:rPr>
                        <m:t>𝛼</m:t>
                      </m:r>
                      <m:r>
                        <a:rPr lang="en-GB" b="0" i="1" smtClean="0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GB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GB" b="0" i="1" smtClean="0">
                              <a:latin typeface="Cambria Math"/>
                            </a:rPr>
                            <m:t>𝑑𝑊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852" t="-175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/>
          <p:nvPr/>
        </p:nvCxnSpPr>
        <p:spPr>
          <a:xfrm>
            <a:off x="4291584" y="2865120"/>
            <a:ext cx="0" cy="91440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228600" y="6075188"/>
                <a:ext cx="399192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/>
                        <a:ea typeface="Cambria Math"/>
                      </a:rPr>
                      <m:t>𝛽</m:t>
                    </m:r>
                    <m:r>
                      <a:rPr lang="en-GB" b="0" i="1" smtClean="0">
                        <a:latin typeface="Cambria Math"/>
                        <a:ea typeface="Cambria Math"/>
                      </a:rPr>
                      <m:t> </m:t>
                    </m:r>
                  </m:oMath>
                </a14:m>
                <a:r>
                  <a:rPr lang="en-GB" dirty="0"/>
                  <a:t>– hyper-parameter; common value 0.9</a:t>
                </a: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6075188"/>
                <a:ext cx="3991927" cy="369332"/>
              </a:xfrm>
              <a:prstGeom prst="rect">
                <a:avLst/>
              </a:prstGeom>
              <a:blipFill rotWithShape="1">
                <a:blip r:embed="rId3"/>
                <a:stretch>
                  <a:fillRect l="-459" t="-8333" r="-459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1611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GoogLe</a:t>
            </a:r>
            <a:r>
              <a:rPr lang="en-GB" dirty="0"/>
              <a:t> Net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060848"/>
            <a:ext cx="7848872" cy="4264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1560" y="1417471"/>
            <a:ext cx="5863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Stack Inception modules on top of each other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51520" y="5517232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60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 err="1"/>
              <a:t>GoogLe</a:t>
            </a:r>
            <a:r>
              <a:rPr lang="en-GB" dirty="0"/>
              <a:t> Net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Removes fully connected layers</a:t>
            </a:r>
          </a:p>
          <a:p>
            <a:r>
              <a:rPr lang="en-GB" i="1" dirty="0"/>
              <a:t>It was found that a move from fully connected layers to average pooling improved the top-1 accuracy by about 0.6</a:t>
            </a:r>
            <a:r>
              <a:rPr lang="en-GB" i="1" dirty="0" smtClean="0"/>
              <a:t>%.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89191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/>
              <a:t>Global average pooling</a:t>
            </a:r>
            <a:br>
              <a:rPr lang="en-GB" dirty="0"/>
            </a:br>
            <a:r>
              <a:rPr lang="en-GB" sz="3600" dirty="0"/>
              <a:t>Network In Network, 2014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Instead of adding fully connected layers on top of the feature maps, take </a:t>
            </a:r>
            <a:r>
              <a:rPr lang="en-GB" b="1" dirty="0"/>
              <a:t>the average </a:t>
            </a:r>
            <a:r>
              <a:rPr lang="en-GB" dirty="0"/>
              <a:t>of each feature map, and the resulting vector is fed directly into the </a:t>
            </a:r>
            <a:r>
              <a:rPr lang="en-GB" dirty="0" err="1"/>
              <a:t>softmax</a:t>
            </a:r>
            <a:r>
              <a:rPr lang="en-GB" dirty="0"/>
              <a:t> layer.</a:t>
            </a:r>
          </a:p>
          <a:p>
            <a:pPr lvl="1"/>
            <a:r>
              <a:rPr lang="en-GB" dirty="0"/>
              <a:t>is more native to the convolution structure by enforcing correspondences between feature maps and categories (feature maps can be easily interpreted as categories confidence maps)</a:t>
            </a:r>
          </a:p>
          <a:p>
            <a:pPr lvl="1"/>
            <a:r>
              <a:rPr lang="en-GB" dirty="0"/>
              <a:t>no parameter to optimize in the global average pooling thus </a:t>
            </a:r>
            <a:r>
              <a:rPr lang="en-GB" dirty="0" err="1"/>
              <a:t>overfitting</a:t>
            </a:r>
            <a:r>
              <a:rPr lang="en-GB" dirty="0"/>
              <a:t> is avoided at this layer</a:t>
            </a:r>
          </a:p>
          <a:p>
            <a:pPr lvl="1"/>
            <a:r>
              <a:rPr lang="en-GB" dirty="0"/>
              <a:t>sums up spatial information -&gt; more robust to spatial translations of the </a:t>
            </a:r>
            <a:r>
              <a:rPr lang="en-GB" dirty="0" smtClean="0"/>
              <a:t>input 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683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Global average pooling (GAP)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2290" name="Picture 2" descr="global average pool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00809"/>
            <a:ext cx="7815362" cy="453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0796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GoogLe</a:t>
            </a:r>
            <a:r>
              <a:rPr lang="en-GB" dirty="0"/>
              <a:t> Net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898776" cy="4525963"/>
          </a:xfrm>
        </p:spPr>
        <p:txBody>
          <a:bodyPr>
            <a:normAutofit/>
          </a:bodyPr>
          <a:lstStyle/>
          <a:p>
            <a:r>
              <a:rPr lang="en-GB" sz="2400" dirty="0"/>
              <a:t>22 layers</a:t>
            </a:r>
          </a:p>
          <a:p>
            <a:r>
              <a:rPr lang="en-GB" sz="2400" dirty="0"/>
              <a:t>Inception module</a:t>
            </a:r>
          </a:p>
          <a:p>
            <a:r>
              <a:rPr lang="en-GB" sz="2400" dirty="0"/>
              <a:t>12x less parameters than </a:t>
            </a:r>
            <a:r>
              <a:rPr lang="en-GB" sz="2400" dirty="0" err="1"/>
              <a:t>AlexNet</a:t>
            </a:r>
            <a:endParaRPr lang="en-GB" sz="2400" dirty="0"/>
          </a:p>
          <a:p>
            <a:r>
              <a:rPr lang="en-GB" sz="2400" b="1" dirty="0">
                <a:solidFill>
                  <a:srgbClr val="FF0000"/>
                </a:solidFill>
              </a:rPr>
              <a:t>Top 5 accuracy: 6.7%</a:t>
            </a:r>
          </a:p>
          <a:p>
            <a:r>
              <a:rPr lang="en-GB" sz="2400" dirty="0"/>
              <a:t>Removes fully connected layers as in NIN</a:t>
            </a:r>
          </a:p>
          <a:p>
            <a:pPr lvl="1"/>
            <a:r>
              <a:rPr lang="en-GB" sz="2400" dirty="0"/>
              <a:t>implementation differs in that we use an extra linear layer </a:t>
            </a:r>
          </a:p>
        </p:txBody>
      </p:sp>
      <p:pic>
        <p:nvPicPr>
          <p:cNvPr id="5" name="Picture 2" descr="Inception Network | Implementation Of GoogleNet In Kera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4365104"/>
            <a:ext cx="4137825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Google's Lenet(Inception net). In this blog we will review the… | by Juber  Gandharv | Mediu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586773" y="2025709"/>
            <a:ext cx="4782534" cy="1071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3132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 smtClean="0"/>
              <a:t>ResNet</a:t>
            </a:r>
            <a:r>
              <a:rPr lang="en-GB" dirty="0" smtClean="0"/>
              <a:t>, 2015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827584" y="5733256"/>
            <a:ext cx="1923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6.7 top-5 accuracy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827583" y="1268760"/>
            <a:ext cx="7343775" cy="3819525"/>
            <a:chOff x="827584" y="1340768"/>
            <a:chExt cx="7343775" cy="3819525"/>
          </a:xfrm>
        </p:grpSpPr>
        <p:pic>
          <p:nvPicPr>
            <p:cNvPr id="4" name="Picture 2" descr="ImageNet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584" y="1340768"/>
              <a:ext cx="7343775" cy="3819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4793728" y="3488699"/>
              <a:ext cx="7383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22 layers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3851920" y="3488699"/>
              <a:ext cx="73834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22 layers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123728" y="2708920"/>
              <a:ext cx="65979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8 layers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995840" y="3211700"/>
              <a:ext cx="65979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8 layers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6461199" y="3416691"/>
            <a:ext cx="8275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rgbClr val="FF0000"/>
                </a:solidFill>
              </a:rPr>
              <a:t>152 layers</a:t>
            </a:r>
          </a:p>
        </p:txBody>
      </p:sp>
    </p:spTree>
    <p:extLst>
      <p:ext uri="{BB962C8B-B14F-4D97-AF65-F5344CB8AC3E}">
        <p14:creationId xmlns:p14="http://schemas.microsoft.com/office/powerpoint/2010/main" val="160893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 smtClean="0"/>
              <a:t>Res Net</a:t>
            </a:r>
            <a:br>
              <a:rPr lang="en-GB" dirty="0" smtClean="0"/>
            </a:br>
            <a:r>
              <a:rPr lang="en-GB" sz="2700" dirty="0" smtClean="0"/>
              <a:t>Increasing a network depth</a:t>
            </a:r>
            <a:endParaRPr lang="en-GB" sz="2700" dirty="0"/>
          </a:p>
        </p:txBody>
      </p:sp>
      <p:pic>
        <p:nvPicPr>
          <p:cNvPr id="8194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348880"/>
            <a:ext cx="8082455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3528" y="6453336"/>
            <a:ext cx="55274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Image source: </a:t>
            </a:r>
            <a:r>
              <a:rPr lang="en-GB" sz="1000" dirty="0">
                <a:hlinkClick r:id="rId3"/>
              </a:rPr>
              <a:t>https://</a:t>
            </a:r>
            <a:r>
              <a:rPr lang="en-GB" sz="1000" dirty="0" smtClean="0">
                <a:hlinkClick r:id="rId3"/>
              </a:rPr>
              <a:t>towardsdatascience.com/an-overview-of-resnet-and-its-variants-5281e2f56035</a:t>
            </a:r>
            <a:r>
              <a:rPr lang="en-GB" sz="1000" dirty="0" smtClean="0"/>
              <a:t> </a:t>
            </a:r>
            <a:endParaRPr lang="en-GB" sz="1000" dirty="0"/>
          </a:p>
        </p:txBody>
      </p:sp>
      <p:sp>
        <p:nvSpPr>
          <p:cNvPr id="5" name="TextBox 4"/>
          <p:cNvSpPr txBox="1"/>
          <p:nvPr/>
        </p:nvSpPr>
        <p:spPr>
          <a:xfrm>
            <a:off x="755576" y="5733256"/>
            <a:ext cx="1352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Overfitting</a:t>
            </a:r>
            <a:r>
              <a:rPr lang="en-GB" dirty="0" smtClean="0"/>
              <a:t>?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612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 smtClean="0"/>
              <a:t>Res Nets </a:t>
            </a:r>
            <a:br>
              <a:rPr lang="en-GB" dirty="0" smtClean="0"/>
            </a:br>
            <a:r>
              <a:rPr lang="en-GB" sz="2700" dirty="0" smtClean="0"/>
              <a:t>Increasing a network depth</a:t>
            </a:r>
            <a:endParaRPr lang="en-GB" sz="2700" dirty="0"/>
          </a:p>
        </p:txBody>
      </p:sp>
      <p:pic>
        <p:nvPicPr>
          <p:cNvPr id="8194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348880"/>
            <a:ext cx="8082455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3528" y="6453336"/>
            <a:ext cx="55274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Image source: </a:t>
            </a:r>
            <a:r>
              <a:rPr lang="en-GB" sz="1000" dirty="0">
                <a:hlinkClick r:id="rId3"/>
              </a:rPr>
              <a:t>https://</a:t>
            </a:r>
            <a:r>
              <a:rPr lang="en-GB" sz="1000" dirty="0" smtClean="0">
                <a:hlinkClick r:id="rId3"/>
              </a:rPr>
              <a:t>towardsdatascience.com/an-overview-of-resnet-and-its-variants-5281e2f56035</a:t>
            </a:r>
            <a:r>
              <a:rPr lang="en-GB" sz="1000" dirty="0" smtClean="0"/>
              <a:t> </a:t>
            </a:r>
            <a:endParaRPr lang="en-GB" sz="1000" dirty="0"/>
          </a:p>
        </p:txBody>
      </p:sp>
      <p:sp>
        <p:nvSpPr>
          <p:cNvPr id="5" name="TextBox 4"/>
          <p:cNvSpPr txBox="1"/>
          <p:nvPr/>
        </p:nvSpPr>
        <p:spPr>
          <a:xfrm>
            <a:off x="611560" y="5548590"/>
            <a:ext cx="661636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Overfitting</a:t>
            </a:r>
            <a:r>
              <a:rPr lang="en-GB" dirty="0" smtClean="0"/>
              <a:t>?  NO!</a:t>
            </a:r>
          </a:p>
          <a:p>
            <a:r>
              <a:rPr lang="en-GB" sz="2400" b="1" dirty="0" smtClean="0"/>
              <a:t>Hypothesis: Deeper </a:t>
            </a:r>
            <a:r>
              <a:rPr lang="en-GB" sz="2400" b="1" dirty="0"/>
              <a:t>models are harder </a:t>
            </a:r>
            <a:r>
              <a:rPr lang="en-GB" sz="2400" b="1" dirty="0" smtClean="0"/>
              <a:t>to optimize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358630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Res Nets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Deeper models shouldn’t hurt performance, they should be at least as good as shallower ones</a:t>
            </a:r>
          </a:p>
          <a:p>
            <a:r>
              <a:rPr lang="en-GB" dirty="0" smtClean="0"/>
              <a:t>Copy the learned layers from the shallower layer and set additional </a:t>
            </a:r>
            <a:r>
              <a:rPr lang="en-GB" dirty="0"/>
              <a:t>layers to identity </a:t>
            </a:r>
            <a:r>
              <a:rPr lang="en-GB" dirty="0" smtClean="0"/>
              <a:t>mapping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905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338" y="6648"/>
            <a:ext cx="8229600" cy="1143000"/>
          </a:xfrm>
        </p:spPr>
        <p:txBody>
          <a:bodyPr/>
          <a:lstStyle/>
          <a:p>
            <a:pPr algn="l"/>
            <a:r>
              <a:rPr lang="en-GB" dirty="0" smtClean="0"/>
              <a:t>Classical neural network block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251520" y="6211669"/>
            <a:ext cx="79026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Image </a:t>
            </a:r>
            <a:r>
              <a:rPr lang="en-GB" dirty="0" smtClean="0"/>
              <a:t>source: </a:t>
            </a:r>
            <a:r>
              <a:rPr lang="en-GB" dirty="0" smtClean="0">
                <a:hlinkClick r:id="rId2"/>
              </a:rPr>
              <a:t>http</a:t>
            </a:r>
            <a:r>
              <a:rPr lang="en-GB" dirty="0">
                <a:hlinkClick r:id="rId2"/>
              </a:rPr>
              <a:t>://datahacker.rs/deep-learning-residual-networks</a:t>
            </a:r>
            <a:r>
              <a:rPr lang="en-GB" dirty="0" smtClean="0">
                <a:hlinkClick r:id="rId2"/>
              </a:rPr>
              <a:t>/</a:t>
            </a:r>
            <a:endParaRPr lang="en-GB" dirty="0" smtClean="0"/>
          </a:p>
          <a:p>
            <a:r>
              <a:rPr lang="en-GB" dirty="0" smtClean="0"/>
              <a:t>Example credit: Andrew Ng</a:t>
            </a:r>
            <a:endParaRPr lang="en-GB" dirty="0"/>
          </a:p>
        </p:txBody>
      </p:sp>
      <p:pic>
        <p:nvPicPr>
          <p:cNvPr id="9220" name="Picture 4" descr="Main pat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8" y="2859315"/>
            <a:ext cx="7296200" cy="1664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32" y="5224881"/>
            <a:ext cx="2162175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32" y="5675731"/>
            <a:ext cx="1552575" cy="42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5186781"/>
            <a:ext cx="239077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4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5663031"/>
            <a:ext cx="1562100" cy="42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5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708" y="4533297"/>
            <a:ext cx="5343525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980728"/>
            <a:ext cx="4210050" cy="213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628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Gradient descent with momentum</a:t>
            </a:r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093013"/>
            <a:ext cx="8229600" cy="2317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38200" y="1600200"/>
            <a:ext cx="80010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900" dirty="0"/>
              <a:t>Take more straightforward part (damp oscillations) </a:t>
            </a:r>
          </a:p>
          <a:p>
            <a:r>
              <a:rPr lang="en-GB" sz="2900" dirty="0"/>
              <a:t> </a:t>
            </a:r>
          </a:p>
        </p:txBody>
      </p:sp>
      <p:sp>
        <p:nvSpPr>
          <p:cNvPr id="9" name="Rectangle 8"/>
          <p:cNvSpPr/>
          <p:nvPr/>
        </p:nvSpPr>
        <p:spPr>
          <a:xfrm>
            <a:off x="1866900" y="5407152"/>
            <a:ext cx="5943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Slower learning vertically, faster learning horizontally</a:t>
            </a:r>
          </a:p>
        </p:txBody>
      </p:sp>
    </p:spTree>
    <p:extLst>
      <p:ext uri="{BB962C8B-B14F-4D97-AF65-F5344CB8AC3E}">
        <p14:creationId xmlns:p14="http://schemas.microsoft.com/office/powerpoint/2010/main" val="385398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338" y="6648"/>
            <a:ext cx="8229600" cy="1143000"/>
          </a:xfrm>
        </p:spPr>
        <p:txBody>
          <a:bodyPr/>
          <a:lstStyle/>
          <a:p>
            <a:pPr algn="l"/>
            <a:r>
              <a:rPr lang="en-GB" dirty="0" smtClean="0"/>
              <a:t>Residual block</a:t>
            </a:r>
            <a:endParaRPr lang="en-GB" dirty="0"/>
          </a:p>
        </p:txBody>
      </p:sp>
      <p:pic>
        <p:nvPicPr>
          <p:cNvPr id="9218" name="Picture 2" descr="A Residual block archite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185" y="260648"/>
            <a:ext cx="3919414" cy="1878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51520" y="6309320"/>
            <a:ext cx="79026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Image </a:t>
            </a:r>
            <a:r>
              <a:rPr lang="en-GB" dirty="0" smtClean="0"/>
              <a:t>source: </a:t>
            </a:r>
            <a:r>
              <a:rPr lang="en-GB" dirty="0" smtClean="0">
                <a:hlinkClick r:id="rId3"/>
              </a:rPr>
              <a:t>http</a:t>
            </a:r>
            <a:r>
              <a:rPr lang="en-GB" dirty="0">
                <a:hlinkClick r:id="rId3"/>
              </a:rPr>
              <a:t>://datahacker.rs/deep-learning-residual-networks</a:t>
            </a:r>
            <a:r>
              <a:rPr lang="en-GB" dirty="0" smtClean="0">
                <a:hlinkClick r:id="rId3"/>
              </a:rPr>
              <a:t>/</a:t>
            </a:r>
            <a:endParaRPr lang="en-GB" dirty="0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32" y="5224881"/>
            <a:ext cx="2162175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32" y="5675731"/>
            <a:ext cx="1552575" cy="42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5186781"/>
            <a:ext cx="239077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47" y="2204864"/>
            <a:ext cx="7991475" cy="284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5663031"/>
            <a:ext cx="2095500" cy="51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206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338" y="6648"/>
            <a:ext cx="8229600" cy="1143000"/>
          </a:xfrm>
        </p:spPr>
        <p:txBody>
          <a:bodyPr/>
          <a:lstStyle/>
          <a:p>
            <a:pPr algn="l"/>
            <a:r>
              <a:rPr lang="en-GB" dirty="0" smtClean="0"/>
              <a:t>Residual block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251520" y="6309320"/>
            <a:ext cx="79026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Image </a:t>
            </a:r>
            <a:r>
              <a:rPr lang="en-GB" dirty="0" smtClean="0"/>
              <a:t>source: </a:t>
            </a:r>
            <a:r>
              <a:rPr lang="en-GB" dirty="0" smtClean="0">
                <a:hlinkClick r:id="rId2"/>
              </a:rPr>
              <a:t>http</a:t>
            </a:r>
            <a:r>
              <a:rPr lang="en-GB" dirty="0">
                <a:hlinkClick r:id="rId2"/>
              </a:rPr>
              <a:t>://datahacker.rs/deep-learning-residual-networks</a:t>
            </a:r>
            <a:r>
              <a:rPr lang="en-GB" dirty="0" smtClean="0">
                <a:hlinkClick r:id="rId2"/>
              </a:rPr>
              <a:t>/</a:t>
            </a:r>
            <a:endParaRPr lang="en-GB" dirty="0"/>
          </a:p>
        </p:txBody>
      </p:sp>
      <p:pic>
        <p:nvPicPr>
          <p:cNvPr id="12290" name="Picture 2" descr="Big Neural Network on the left and Big Neural with a Residual Block on the righ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052736"/>
            <a:ext cx="7861612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362259"/>
            <a:ext cx="6734175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932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Res Net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Try </a:t>
            </a:r>
            <a:r>
              <a:rPr lang="en-GB" dirty="0"/>
              <a:t>to fit a residual mapping instead of directly trying to fit </a:t>
            </a:r>
            <a:r>
              <a:rPr lang="en-GB" dirty="0" smtClean="0"/>
              <a:t>a desired </a:t>
            </a:r>
            <a:r>
              <a:rPr lang="en-GB" dirty="0"/>
              <a:t>underlying </a:t>
            </a:r>
            <a:r>
              <a:rPr lang="en-GB" dirty="0" smtClean="0"/>
              <a:t>mapping</a:t>
            </a:r>
          </a:p>
          <a:p>
            <a:endParaRPr lang="en-GB" dirty="0"/>
          </a:p>
        </p:txBody>
      </p:sp>
      <p:pic>
        <p:nvPicPr>
          <p:cNvPr id="4" name="Picture 2" descr="Residual blocks — Building blocks of ResNet | by Sabyasachi Sahoo | Towards  Data Scien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6043" y="3429000"/>
            <a:ext cx="4116930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2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Residual blocks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250704" cy="4525963"/>
          </a:xfrm>
        </p:spPr>
        <p:txBody>
          <a:bodyPr/>
          <a:lstStyle/>
          <a:p>
            <a:r>
              <a:rPr lang="en-GB" dirty="0"/>
              <a:t>Residual blocks</a:t>
            </a:r>
          </a:p>
          <a:p>
            <a:pPr lvl="1"/>
            <a:r>
              <a:rPr lang="en-GB" dirty="0"/>
              <a:t>Main path</a:t>
            </a:r>
          </a:p>
          <a:p>
            <a:pPr lvl="1"/>
            <a:r>
              <a:rPr lang="en-GB" dirty="0"/>
              <a:t>Shortcut</a:t>
            </a:r>
          </a:p>
        </p:txBody>
      </p:sp>
      <p:pic>
        <p:nvPicPr>
          <p:cNvPr id="7170" name="Picture 2" descr="Residual blocks — Building blocks of ResNet | by Sabyasachi Sahoo | Towards  Data Scien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284984"/>
            <a:ext cx="4615952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15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Res Net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698976" cy="4525963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Start with a CONV layer</a:t>
            </a:r>
          </a:p>
          <a:p>
            <a:r>
              <a:rPr lang="en-GB" dirty="0" smtClean="0"/>
              <a:t>Stack multiple residual blocks on top of each other</a:t>
            </a:r>
          </a:p>
          <a:p>
            <a:pPr lvl="1"/>
            <a:r>
              <a:rPr lang="en-GB" dirty="0" smtClean="0"/>
              <a:t> Every </a:t>
            </a:r>
            <a:r>
              <a:rPr lang="en-GB" dirty="0"/>
              <a:t>residual block </a:t>
            </a:r>
            <a:r>
              <a:rPr lang="en-GB" dirty="0" smtClean="0"/>
              <a:t>has two </a:t>
            </a:r>
            <a:r>
              <a:rPr lang="en-GB" dirty="0"/>
              <a:t>3x3 </a:t>
            </a:r>
            <a:r>
              <a:rPr lang="en-GB" dirty="0" err="1"/>
              <a:t>conv</a:t>
            </a:r>
            <a:r>
              <a:rPr lang="en-GB" dirty="0"/>
              <a:t> </a:t>
            </a:r>
            <a:r>
              <a:rPr lang="en-GB" dirty="0" smtClean="0"/>
              <a:t>layers</a:t>
            </a:r>
          </a:p>
          <a:p>
            <a:pPr lvl="1"/>
            <a:r>
              <a:rPr lang="en-GB" dirty="0" smtClean="0"/>
              <a:t>Periodically</a:t>
            </a:r>
            <a:r>
              <a:rPr lang="en-GB" dirty="0"/>
              <a:t>, double </a:t>
            </a:r>
            <a:r>
              <a:rPr lang="en-GB" dirty="0" smtClean="0"/>
              <a:t>number of filters </a:t>
            </a:r>
            <a:r>
              <a:rPr lang="en-GB" dirty="0"/>
              <a:t>and </a:t>
            </a:r>
            <a:r>
              <a:rPr lang="en-GB" dirty="0" err="1" smtClean="0"/>
              <a:t>downsample</a:t>
            </a:r>
            <a:r>
              <a:rPr lang="en-GB" dirty="0"/>
              <a:t> </a:t>
            </a:r>
            <a:r>
              <a:rPr lang="en-GB" dirty="0" smtClean="0"/>
              <a:t>spatially </a:t>
            </a:r>
            <a:r>
              <a:rPr lang="en-GB" dirty="0"/>
              <a:t>using stride </a:t>
            </a:r>
            <a:r>
              <a:rPr lang="en-GB" dirty="0" smtClean="0"/>
              <a:t>2</a:t>
            </a:r>
          </a:p>
          <a:p>
            <a:r>
              <a:rPr lang="en-GB" dirty="0" smtClean="0"/>
              <a:t>No fully connected layers</a:t>
            </a:r>
            <a:endParaRPr lang="en-GB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259" y="476672"/>
            <a:ext cx="1728192" cy="6214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148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Res Net &gt; 50 layers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Use “bottlenecks” just like in Inception networks</a:t>
            </a:r>
            <a:endParaRPr lang="en-GB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212976"/>
            <a:ext cx="5676900" cy="220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86000" y="5397287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A deeper residual function F for </a:t>
            </a:r>
            <a:r>
              <a:rPr lang="en-GB" dirty="0" err="1"/>
              <a:t>ImageNet</a:t>
            </a:r>
            <a:r>
              <a:rPr lang="en-GB" dirty="0"/>
              <a:t>. Left: a building block (on 56×56 feature maps) as in Fig. 3 for ResNet34. Right: a “bottleneck” building block for ResNet-50/101/152.</a:t>
            </a:r>
          </a:p>
        </p:txBody>
      </p:sp>
    </p:spTree>
    <p:extLst>
      <p:ext uri="{BB962C8B-B14F-4D97-AF65-F5344CB8AC3E}">
        <p14:creationId xmlns:p14="http://schemas.microsoft.com/office/powerpoint/2010/main" val="308427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Res Net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931224" cy="4525963"/>
          </a:xfrm>
        </p:spPr>
        <p:txBody>
          <a:bodyPr>
            <a:normAutofit/>
          </a:bodyPr>
          <a:lstStyle/>
          <a:p>
            <a:r>
              <a:rPr lang="en-GB" dirty="0"/>
              <a:t>Allows us to train really deep </a:t>
            </a:r>
            <a:r>
              <a:rPr lang="en-GB" dirty="0" smtClean="0"/>
              <a:t>networks</a:t>
            </a:r>
          </a:p>
          <a:p>
            <a:pPr lvl="1"/>
            <a:r>
              <a:rPr lang="en-GB" dirty="0"/>
              <a:t>“Identity Mappings in Deep Residual Networks”, 2016 –  trained a </a:t>
            </a:r>
            <a:r>
              <a:rPr lang="en-GB" b="1" dirty="0"/>
              <a:t>1001-layer deep</a:t>
            </a:r>
            <a:r>
              <a:rPr lang="en-GB" dirty="0"/>
              <a:t> </a:t>
            </a:r>
            <a:r>
              <a:rPr lang="en-GB" dirty="0" err="1"/>
              <a:t>ResNet</a:t>
            </a:r>
            <a:r>
              <a:rPr lang="en-GB" dirty="0"/>
              <a:t> to outperform its shallower </a:t>
            </a:r>
            <a:r>
              <a:rPr lang="en-GB" dirty="0" smtClean="0"/>
              <a:t>counterparts</a:t>
            </a:r>
            <a:endParaRPr lang="en-GB" dirty="0"/>
          </a:p>
          <a:p>
            <a:r>
              <a:rPr lang="en-GB" dirty="0" smtClean="0"/>
              <a:t>Helps </a:t>
            </a:r>
            <a:r>
              <a:rPr lang="en-GB" dirty="0"/>
              <a:t>us with vanishing and exploding gradients</a:t>
            </a:r>
          </a:p>
          <a:p>
            <a:r>
              <a:rPr lang="en-GB" dirty="0"/>
              <a:t>It is easy for </a:t>
            </a:r>
            <a:r>
              <a:rPr lang="en-GB" dirty="0" err="1"/>
              <a:t>ResNet</a:t>
            </a:r>
            <a:r>
              <a:rPr lang="en-GB" dirty="0"/>
              <a:t> to learn the identity function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831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Res Net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755576" y="1772816"/>
            <a:ext cx="4572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3200" dirty="0" smtClean="0"/>
              <a:t>1st </a:t>
            </a:r>
            <a:r>
              <a:rPr lang="en-GB" sz="3200" dirty="0"/>
              <a:t>places on: </a:t>
            </a:r>
            <a:endParaRPr lang="en-GB" sz="3200" dirty="0" smtClean="0"/>
          </a:p>
          <a:p>
            <a:pPr marL="285750" indent="-285750">
              <a:buFontTx/>
              <a:buChar char="-"/>
            </a:pPr>
            <a:r>
              <a:rPr lang="en-GB" sz="3200" dirty="0" err="1" smtClean="0"/>
              <a:t>ImageNet</a:t>
            </a:r>
            <a:r>
              <a:rPr lang="en-GB" sz="3200" dirty="0" smtClean="0"/>
              <a:t> detection</a:t>
            </a:r>
          </a:p>
          <a:p>
            <a:pPr marL="285750" indent="-285750">
              <a:buFontTx/>
              <a:buChar char="-"/>
            </a:pPr>
            <a:r>
              <a:rPr lang="en-GB" sz="3200" dirty="0" err="1" smtClean="0"/>
              <a:t>ImageNet</a:t>
            </a:r>
            <a:r>
              <a:rPr lang="en-GB" sz="3200" dirty="0" smtClean="0"/>
              <a:t> localization</a:t>
            </a:r>
          </a:p>
          <a:p>
            <a:pPr marL="285750" indent="-285750">
              <a:buFontTx/>
              <a:buChar char="-"/>
            </a:pPr>
            <a:r>
              <a:rPr lang="en-GB" sz="3200" dirty="0" smtClean="0"/>
              <a:t>COCO detection</a:t>
            </a:r>
          </a:p>
          <a:p>
            <a:pPr marL="285750" indent="-285750">
              <a:buFontTx/>
              <a:buChar char="-"/>
            </a:pPr>
            <a:r>
              <a:rPr lang="en-GB" sz="3200" dirty="0" smtClean="0"/>
              <a:t>COCO segmentation</a:t>
            </a:r>
            <a:endParaRPr lang="en-GB" sz="32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259" y="476672"/>
            <a:ext cx="1728192" cy="6214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2" name="Picture 2" descr="School Gold Medal at Rs 25/piece | Gold Medal | ID: 1654653658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951" y="4221088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61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smtClean="0"/>
              <a:t>Res Net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- Batch Normalization after every CONV layer</a:t>
            </a:r>
          </a:p>
          <a:p>
            <a:pPr marL="0" indent="0">
              <a:buNone/>
            </a:pPr>
            <a:r>
              <a:rPr lang="en-GB" dirty="0"/>
              <a:t>- </a:t>
            </a:r>
            <a:r>
              <a:rPr lang="en-GB" dirty="0" smtClean="0"/>
              <a:t>He initialization</a:t>
            </a:r>
            <a:endParaRPr lang="en-GB" dirty="0"/>
          </a:p>
          <a:p>
            <a:pPr marL="0" indent="0">
              <a:buNone/>
            </a:pPr>
            <a:r>
              <a:rPr lang="en-GB" dirty="0" smtClean="0"/>
              <a:t>- Momentum gradient descent (0.9</a:t>
            </a:r>
            <a:r>
              <a:rPr lang="en-GB" dirty="0"/>
              <a:t>)</a:t>
            </a:r>
          </a:p>
          <a:p>
            <a:pPr>
              <a:buFontTx/>
              <a:buChar char="-"/>
            </a:pPr>
            <a:r>
              <a:rPr lang="en-GB" dirty="0" smtClean="0"/>
              <a:t>Learning </a:t>
            </a:r>
            <a:r>
              <a:rPr lang="en-GB" dirty="0"/>
              <a:t>rate: 0.1, divided by 10 </a:t>
            </a:r>
            <a:r>
              <a:rPr lang="en-GB" dirty="0" smtClean="0"/>
              <a:t>when validation </a:t>
            </a:r>
            <a:r>
              <a:rPr lang="en-GB" dirty="0"/>
              <a:t>error </a:t>
            </a:r>
            <a:r>
              <a:rPr lang="en-GB" dirty="0" smtClean="0"/>
              <a:t>plateaus</a:t>
            </a:r>
          </a:p>
          <a:p>
            <a:pPr marL="0" indent="0">
              <a:buNone/>
            </a:pPr>
            <a:r>
              <a:rPr lang="en-GB" dirty="0" smtClean="0"/>
              <a:t>- Mini-batch </a:t>
            </a:r>
            <a:r>
              <a:rPr lang="en-GB" dirty="0"/>
              <a:t>size 256</a:t>
            </a:r>
          </a:p>
          <a:p>
            <a:pPr marL="0" indent="0">
              <a:buNone/>
            </a:pPr>
            <a:r>
              <a:rPr lang="en-GB" dirty="0"/>
              <a:t>- Weight decay of 1e-5</a:t>
            </a:r>
          </a:p>
          <a:p>
            <a:pPr marL="0" indent="0">
              <a:buNone/>
            </a:pPr>
            <a:r>
              <a:rPr lang="en-GB" dirty="0"/>
              <a:t>- No dropout used</a:t>
            </a:r>
          </a:p>
        </p:txBody>
      </p:sp>
    </p:spTree>
    <p:extLst>
      <p:ext uri="{BB962C8B-B14F-4D97-AF65-F5344CB8AC3E}">
        <p14:creationId xmlns:p14="http://schemas.microsoft.com/office/powerpoint/2010/main" val="60698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 err="1"/>
              <a:t>Conv</a:t>
            </a:r>
            <a:r>
              <a:rPr lang="en-GB" dirty="0"/>
              <a:t> nets – the big picture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196752"/>
            <a:ext cx="7961796" cy="489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3528" y="6268670"/>
            <a:ext cx="669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An Analysis of Deep Neural Network Models for Practical Applications </a:t>
            </a:r>
          </a:p>
        </p:txBody>
      </p:sp>
    </p:spTree>
    <p:extLst>
      <p:ext uri="{BB962C8B-B14F-4D97-AF65-F5344CB8AC3E}">
        <p14:creationId xmlns:p14="http://schemas.microsoft.com/office/powerpoint/2010/main" val="301526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7499D364B5CBC4F8CB61B7C9DD82C50" ma:contentTypeVersion="2" ma:contentTypeDescription="Create a new document." ma:contentTypeScope="" ma:versionID="82f5f4d919f5199148ba6f3e9acc9f09">
  <xsd:schema xmlns:xsd="http://www.w3.org/2001/XMLSchema" xmlns:xs="http://www.w3.org/2001/XMLSchema" xmlns:p="http://schemas.microsoft.com/office/2006/metadata/properties" xmlns:ns2="003519e6-1151-47e3-af62-b6c7058ddb98" targetNamespace="http://schemas.microsoft.com/office/2006/metadata/properties" ma:root="true" ma:fieldsID="cbd0a4982075ec02ed8e17f4f7bf3e06" ns2:_="">
    <xsd:import namespace="003519e6-1151-47e3-af62-b6c7058ddb9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3519e6-1151-47e3-af62-b6c7058ddb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3957610-2870-40C1-A12C-B6A82FB5F34F}"/>
</file>

<file path=customXml/itemProps2.xml><?xml version="1.0" encoding="utf-8"?>
<ds:datastoreItem xmlns:ds="http://schemas.openxmlformats.org/officeDocument/2006/customXml" ds:itemID="{4FA9547A-CBA9-4370-8669-FBB8373E0BF7}"/>
</file>

<file path=customXml/itemProps3.xml><?xml version="1.0" encoding="utf-8"?>
<ds:datastoreItem xmlns:ds="http://schemas.openxmlformats.org/officeDocument/2006/customXml" ds:itemID="{1BC8E67B-A1E7-435C-A65B-C37B27930177}"/>
</file>

<file path=docProps/app.xml><?xml version="1.0" encoding="utf-8"?>
<Properties xmlns="http://schemas.openxmlformats.org/officeDocument/2006/extended-properties" xmlns:vt="http://schemas.openxmlformats.org/officeDocument/2006/docPropsVTypes">
  <TotalTime>8235</TotalTime>
  <Words>2871</Words>
  <Application>Microsoft Office PowerPoint</Application>
  <PresentationFormat>On-screen Show (4:3)</PresentationFormat>
  <Paragraphs>470</Paragraphs>
  <Slides>101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101</vt:i4>
      </vt:variant>
    </vt:vector>
  </HeadingPairs>
  <TitlesOfParts>
    <vt:vector size="102" baseType="lpstr">
      <vt:lpstr>Office Theme</vt:lpstr>
      <vt:lpstr>Computer Vision and Deep Learning</vt:lpstr>
      <vt:lpstr>Today’s agenda</vt:lpstr>
      <vt:lpstr>Level sets of a surface</vt:lpstr>
      <vt:lpstr>Problems with gradient descent</vt:lpstr>
      <vt:lpstr>Problems with gradient descent</vt:lpstr>
      <vt:lpstr>Problems with gradient descent</vt:lpstr>
      <vt:lpstr>Gradient descent with momentum</vt:lpstr>
      <vt:lpstr>Gradient descent with momentum Update rule</vt:lpstr>
      <vt:lpstr>Gradient descent with momentum</vt:lpstr>
      <vt:lpstr>Gradient descent with momentum</vt:lpstr>
      <vt:lpstr>Gradient descent with momentum Update rule - variant</vt:lpstr>
      <vt:lpstr>Nesterov momentum</vt:lpstr>
      <vt:lpstr>AdaGrad</vt:lpstr>
      <vt:lpstr>AdaGrad</vt:lpstr>
      <vt:lpstr>RMSProp</vt:lpstr>
      <vt:lpstr>Adam</vt:lpstr>
      <vt:lpstr>Adam</vt:lpstr>
      <vt:lpstr>Adam</vt:lpstr>
      <vt:lpstr>PowerPoint Presentation</vt:lpstr>
      <vt:lpstr>Optimization algorithms</vt:lpstr>
      <vt:lpstr>Optimizers in keras</vt:lpstr>
      <vt:lpstr>Optional additional reading</vt:lpstr>
      <vt:lpstr>Training a neural network</vt:lpstr>
      <vt:lpstr>Learning rate</vt:lpstr>
      <vt:lpstr>Learning rate decay</vt:lpstr>
      <vt:lpstr>keras optimizers schedules</vt:lpstr>
      <vt:lpstr>Problem of local optima</vt:lpstr>
      <vt:lpstr>Problem of plateaus</vt:lpstr>
      <vt:lpstr>Previously Convolutional neural networks </vt:lpstr>
      <vt:lpstr>Convolution layers</vt:lpstr>
      <vt:lpstr>Pooling layers</vt:lpstr>
      <vt:lpstr>Previously Convolutional neural networks</vt:lpstr>
      <vt:lpstr>LeNet 5</vt:lpstr>
      <vt:lpstr>LeNet 5</vt:lpstr>
      <vt:lpstr>PowerPoint Presentation</vt:lpstr>
      <vt:lpstr>PowerPoint Presentation</vt:lpstr>
      <vt:lpstr>Alexnet, 2012</vt:lpstr>
      <vt:lpstr>Alexnet, 2012</vt:lpstr>
      <vt:lpstr>Alexnet, 2012</vt:lpstr>
      <vt:lpstr>Alexnet</vt:lpstr>
      <vt:lpstr>Alexnet</vt:lpstr>
      <vt:lpstr>Alexnet – key features</vt:lpstr>
      <vt:lpstr>Alexnet – key features</vt:lpstr>
      <vt:lpstr>ZFNet, 2013</vt:lpstr>
      <vt:lpstr>ZFNet</vt:lpstr>
      <vt:lpstr>ZFNet</vt:lpstr>
      <vt:lpstr>ZFNet – feature generalization</vt:lpstr>
      <vt:lpstr>VGG, 2014</vt:lpstr>
      <vt:lpstr>VGG</vt:lpstr>
      <vt:lpstr>VGG</vt:lpstr>
      <vt:lpstr>VGG </vt:lpstr>
      <vt:lpstr>VGG</vt:lpstr>
      <vt:lpstr>VGG</vt:lpstr>
      <vt:lpstr>VGG</vt:lpstr>
      <vt:lpstr>VGG</vt:lpstr>
      <vt:lpstr>VGG</vt:lpstr>
      <vt:lpstr>VGG</vt:lpstr>
      <vt:lpstr>VGG</vt:lpstr>
      <vt:lpstr>VGG – key features</vt:lpstr>
      <vt:lpstr>PowerPoint Presentation</vt:lpstr>
      <vt:lpstr>GoogLeNet, 2014</vt:lpstr>
      <vt:lpstr>GoogLeNet</vt:lpstr>
      <vt:lpstr>Inception module</vt:lpstr>
      <vt:lpstr>Inception module</vt:lpstr>
      <vt:lpstr>Inception module</vt:lpstr>
      <vt:lpstr>Inception module</vt:lpstr>
      <vt:lpstr>Inception module</vt:lpstr>
      <vt:lpstr>Inception module</vt:lpstr>
      <vt:lpstr>Inception module</vt:lpstr>
      <vt:lpstr>Bottleneck</vt:lpstr>
      <vt:lpstr>1x1 convolutions</vt:lpstr>
      <vt:lpstr>1x1 convolutions</vt:lpstr>
      <vt:lpstr>1x1 convolution</vt:lpstr>
      <vt:lpstr>The real Inception module</vt:lpstr>
      <vt:lpstr>The real Inception module</vt:lpstr>
      <vt:lpstr>The real Inception module</vt:lpstr>
      <vt:lpstr>GoogLe Net</vt:lpstr>
      <vt:lpstr>GoogLe Net</vt:lpstr>
      <vt:lpstr>GoogLe Net</vt:lpstr>
      <vt:lpstr>GoogLe Net</vt:lpstr>
      <vt:lpstr>GoogLe Net</vt:lpstr>
      <vt:lpstr>Global average pooling Network In Network, 2014</vt:lpstr>
      <vt:lpstr>Global average pooling (GAP)</vt:lpstr>
      <vt:lpstr>GoogLe Net</vt:lpstr>
      <vt:lpstr>ResNet, 2015</vt:lpstr>
      <vt:lpstr>Res Net Increasing a network depth</vt:lpstr>
      <vt:lpstr>Res Nets  Increasing a network depth</vt:lpstr>
      <vt:lpstr>Res Nets</vt:lpstr>
      <vt:lpstr>Classical neural network block</vt:lpstr>
      <vt:lpstr>Residual block</vt:lpstr>
      <vt:lpstr>Residual block</vt:lpstr>
      <vt:lpstr>Res Net</vt:lpstr>
      <vt:lpstr>Residual blocks</vt:lpstr>
      <vt:lpstr>Res Net</vt:lpstr>
      <vt:lpstr>Res Net &gt; 50 layers</vt:lpstr>
      <vt:lpstr>Res Net</vt:lpstr>
      <vt:lpstr>Res Net</vt:lpstr>
      <vt:lpstr>Res Net</vt:lpstr>
      <vt:lpstr>Conv nets – the big picture</vt:lpstr>
      <vt:lpstr>Conv nets – the big picture</vt:lpstr>
      <vt:lpstr>How to read a research paper?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</dc:creator>
  <cp:lastModifiedBy>diana</cp:lastModifiedBy>
  <cp:revision>377</cp:revision>
  <dcterms:created xsi:type="dcterms:W3CDTF">2020-10-22T17:23:31Z</dcterms:created>
  <dcterms:modified xsi:type="dcterms:W3CDTF">2021-11-04T15:49:21Z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0x01010027499D364B5CBC4F8CB61B7C9DD82C50</vt:lpwstr>
  </property>
</Properties>
</file>